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27"/>
  </p:notesMasterIdLst>
  <p:sldIdLst>
    <p:sldId id="286" r:id="rId2"/>
    <p:sldId id="261" r:id="rId3"/>
    <p:sldId id="262" r:id="rId4"/>
    <p:sldId id="264" r:id="rId5"/>
    <p:sldId id="263" r:id="rId6"/>
    <p:sldId id="287" r:id="rId7"/>
    <p:sldId id="288" r:id="rId8"/>
    <p:sldId id="265" r:id="rId9"/>
    <p:sldId id="290" r:id="rId10"/>
    <p:sldId id="289" r:id="rId11"/>
    <p:sldId id="259"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1">
          <p15:clr>
            <a:srgbClr val="A4A3A4"/>
          </p15:clr>
        </p15:guide>
        <p15:guide id="2" orient="horz" pos="4175">
          <p15:clr>
            <a:srgbClr val="A4A3A4"/>
          </p15:clr>
        </p15:guide>
        <p15:guide id="3" orient="horz" pos="311">
          <p15:clr>
            <a:srgbClr val="A4A3A4"/>
          </p15:clr>
        </p15:guide>
        <p15:guide id="4" pos="5503">
          <p15:clr>
            <a:srgbClr val="A4A3A4"/>
          </p15:clr>
        </p15:guide>
        <p15:guide id="5" pos="317">
          <p15:clr>
            <a:srgbClr val="A4A3A4"/>
          </p15:clr>
        </p15:guide>
        <p15:guide id="6" pos="151">
          <p15:clr>
            <a:srgbClr val="A4A3A4"/>
          </p15:clr>
        </p15:guide>
        <p15:guide id="7" pos="55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82334" autoAdjust="0"/>
  </p:normalViewPr>
  <p:slideViewPr>
    <p:cSldViewPr snapToGrid="0" showGuides="1">
      <p:cViewPr varScale="1">
        <p:scale>
          <a:sx n="83" d="100"/>
          <a:sy n="83" d="100"/>
        </p:scale>
        <p:origin x="1046" y="62"/>
      </p:cViewPr>
      <p:guideLst>
        <p:guide orient="horz" pos="671"/>
        <p:guide orient="horz" pos="4175"/>
        <p:guide orient="horz" pos="311"/>
        <p:guide pos="5503"/>
        <p:guide pos="317"/>
        <p:guide pos="151"/>
        <p:guide pos="5581"/>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3/28/2017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dirty="0"/>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ergy.gov/sites/prod/files/styles/article_hero/public/Veolia_CNG2.jpg?itok=cW9_ZpO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2458">
              <a:defRPr/>
            </a:pPr>
            <a:r>
              <a:rPr lang="en-US" baseline="0" dirty="0" smtClean="0"/>
              <a:t>For more than 15 years, </a:t>
            </a:r>
            <a:r>
              <a:rPr lang="en-US" dirty="0" smtClean="0"/>
              <a:t>Argonne has been providing technical analysis</a:t>
            </a:r>
            <a:r>
              <a:rPr lang="en-US" baseline="0" dirty="0" smtClean="0"/>
              <a:t> and developing tools related to AFVs for the Clean Cities Program. Argonne has also supported local coalition efforts and we are especially active with Chicago Area Clean Cities and other in the area. </a:t>
            </a:r>
          </a:p>
          <a:p>
            <a:pPr marL="0" lvl="1" defTabSz="462458">
              <a:defRPr/>
            </a:pPr>
            <a:endParaRPr lang="en-US" baseline="0" dirty="0" smtClean="0"/>
          </a:p>
          <a:p>
            <a:pPr marL="0" lvl="1" defTabSz="462458">
              <a:defRPr/>
            </a:pPr>
            <a:r>
              <a:rPr lang="en-US" baseline="0" dirty="0" smtClean="0"/>
              <a:t>The first tool was AirCRED which was released in 1999 and co-sponsored by the EPA and Clean Cities to e</a:t>
            </a:r>
            <a:r>
              <a:rPr lang="en-US" dirty="0" smtClean="0"/>
              <a:t>stimate O</a:t>
            </a:r>
            <a:r>
              <a:rPr lang="en-US" baseline="-25000" dirty="0" smtClean="0"/>
              <a:t>3</a:t>
            </a:r>
            <a:r>
              <a:rPr lang="en-US" dirty="0" smtClean="0"/>
              <a:t> precursor &amp; CO emission credits from AFVs for State Implementation Plans</a:t>
            </a:r>
          </a:p>
          <a:p>
            <a:pPr marL="0" lvl="1" defTabSz="462458">
              <a:defRPr/>
            </a:pPr>
            <a:endParaRPr lang="en-US" dirty="0" smtClean="0"/>
          </a:p>
          <a:p>
            <a:pPr marL="0" lvl="1" defTabSz="462458">
              <a:defRPr/>
            </a:pPr>
            <a:r>
              <a:rPr lang="en-US" dirty="0" smtClean="0"/>
              <a:t>In 2009, we </a:t>
            </a:r>
            <a:r>
              <a:rPr lang="en-US" baseline="0" dirty="0" smtClean="0"/>
              <a:t>developed a tool to look at emission benefits for Recovery Act Grant Proposals.</a:t>
            </a:r>
          </a:p>
          <a:p>
            <a:pPr marL="0" lvl="1" defTabSz="462458">
              <a:defRPr/>
            </a:pPr>
            <a:endParaRPr lang="en-US" baseline="0" dirty="0" smtClean="0"/>
          </a:p>
          <a:p>
            <a:pPr marL="0" lvl="1" defTabSz="462458">
              <a:defRPr/>
            </a:pPr>
            <a:r>
              <a:rPr lang="en-US" baseline="0" dirty="0" smtClean="0"/>
              <a:t>Also in 2009, we released GREET Fleet Footprint Calculator, which you might be familiar with. This was developed using Argonne’s GREET Model which is a well known tool for life-cycle analysis of AFVs. That tool was developed to e</a:t>
            </a:r>
            <a:r>
              <a:rPr lang="en-US" dirty="0" smtClean="0"/>
              <a:t>stimate petroleum use &amp; GHG emission footprints of medium/heavy duty vehicles &amp; off-road equipment</a:t>
            </a:r>
            <a:r>
              <a:rPr lang="en-US" baseline="0" dirty="0" smtClean="0"/>
              <a:t>. This tool supplemented Fuel Economy.GOV, which provides those same results but only for light duty vehicles.</a:t>
            </a:r>
            <a:endParaRPr lang="en-US" dirty="0" smtClean="0"/>
          </a:p>
          <a:p>
            <a:pPr marL="0" lvl="1" defTabSz="462458">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2</a:t>
            </a:fld>
            <a:endParaRPr lang="en-US" dirty="0"/>
          </a:p>
        </p:txBody>
      </p:sp>
    </p:spTree>
    <p:extLst>
      <p:ext uri="{BB962C8B-B14F-4D97-AF65-F5344CB8AC3E}">
        <p14:creationId xmlns:p14="http://schemas.microsoft.com/office/powerpoint/2010/main" val="293113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smtClean="0">
                <a:hlinkClick r:id="rId3"/>
              </a:rPr>
              <a:t>http://energy.gov/sites/prod/files/styles/article_hero/public/Veolia_CNG2.jpg?itok=cW9_ZpO1</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12</a:t>
            </a:fld>
            <a:endParaRPr lang="en-US" dirty="0"/>
          </a:p>
        </p:txBody>
      </p:sp>
    </p:spTree>
    <p:extLst>
      <p:ext uri="{BB962C8B-B14F-4D97-AF65-F5344CB8AC3E}">
        <p14:creationId xmlns:p14="http://schemas.microsoft.com/office/powerpoint/2010/main" val="353587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13</a:t>
            </a:fld>
            <a:endParaRPr lang="en-US" dirty="0"/>
          </a:p>
        </p:txBody>
      </p:sp>
    </p:spTree>
    <p:extLst>
      <p:ext uri="{BB962C8B-B14F-4D97-AF65-F5344CB8AC3E}">
        <p14:creationId xmlns:p14="http://schemas.microsoft.com/office/powerpoint/2010/main" val="301129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pie de página"/>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4 Marcador de número de diapositiva"/>
          <p:cNvSpPr>
            <a:spLocks noGrp="1"/>
          </p:cNvSpPr>
          <p:nvPr>
            <p:ph type="sldNum" sz="quarter" idx="11"/>
          </p:nvPr>
        </p:nvSpPr>
        <p:spPr/>
        <p:txBody>
          <a:bodyPr/>
          <a:lstStyle/>
          <a:p>
            <a:pPr>
              <a:defRPr/>
            </a:pPr>
            <a:fld id="{1685AB62-DD49-480D-8155-28FEFE68241F}" type="slidenum">
              <a:rPr lang="en-US" smtClean="0"/>
              <a:pPr>
                <a:defRPr/>
              </a:pPr>
              <a:t>16</a:t>
            </a:fld>
            <a:endParaRPr lang="en-US" dirty="0"/>
          </a:p>
        </p:txBody>
      </p:sp>
    </p:spTree>
    <p:extLst>
      <p:ext uri="{BB962C8B-B14F-4D97-AF65-F5344CB8AC3E}">
        <p14:creationId xmlns:p14="http://schemas.microsoft.com/office/powerpoint/2010/main" val="229031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17</a:t>
            </a:fld>
            <a:endParaRPr lang="en-US" dirty="0"/>
          </a:p>
        </p:txBody>
      </p:sp>
    </p:spTree>
    <p:extLst>
      <p:ext uri="{BB962C8B-B14F-4D97-AF65-F5344CB8AC3E}">
        <p14:creationId xmlns:p14="http://schemas.microsoft.com/office/powerpoint/2010/main" val="419880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18</a:t>
            </a:fld>
            <a:endParaRPr lang="en-US" dirty="0"/>
          </a:p>
        </p:txBody>
      </p:sp>
    </p:spTree>
    <p:extLst>
      <p:ext uri="{BB962C8B-B14F-4D97-AF65-F5344CB8AC3E}">
        <p14:creationId xmlns:p14="http://schemas.microsoft.com/office/powerpoint/2010/main" val="264516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19</a:t>
            </a:fld>
            <a:endParaRPr lang="en-US" dirty="0"/>
          </a:p>
        </p:txBody>
      </p:sp>
    </p:spTree>
    <p:extLst>
      <p:ext uri="{BB962C8B-B14F-4D97-AF65-F5344CB8AC3E}">
        <p14:creationId xmlns:p14="http://schemas.microsoft.com/office/powerpoint/2010/main" val="281764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20</a:t>
            </a:fld>
            <a:endParaRPr lang="en-US" dirty="0"/>
          </a:p>
        </p:txBody>
      </p:sp>
    </p:spTree>
    <p:extLst>
      <p:ext uri="{BB962C8B-B14F-4D97-AF65-F5344CB8AC3E}">
        <p14:creationId xmlns:p14="http://schemas.microsoft.com/office/powerpoint/2010/main" val="385348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21</a:t>
            </a:fld>
            <a:endParaRPr lang="en-US" dirty="0"/>
          </a:p>
        </p:txBody>
      </p:sp>
    </p:spTree>
    <p:extLst>
      <p:ext uri="{BB962C8B-B14F-4D97-AF65-F5344CB8AC3E}">
        <p14:creationId xmlns:p14="http://schemas.microsoft.com/office/powerpoint/2010/main" val="3661776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22</a:t>
            </a:fld>
            <a:endParaRPr lang="en-US" dirty="0"/>
          </a:p>
        </p:txBody>
      </p:sp>
    </p:spTree>
    <p:extLst>
      <p:ext uri="{BB962C8B-B14F-4D97-AF65-F5344CB8AC3E}">
        <p14:creationId xmlns:p14="http://schemas.microsoft.com/office/powerpoint/2010/main" val="389903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23</a:t>
            </a:fld>
            <a:endParaRPr lang="en-US" dirty="0"/>
          </a:p>
        </p:txBody>
      </p:sp>
    </p:spTree>
    <p:extLst>
      <p:ext uri="{BB962C8B-B14F-4D97-AF65-F5344CB8AC3E}">
        <p14:creationId xmlns:p14="http://schemas.microsoft.com/office/powerpoint/2010/main" val="374643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Argonne released AFLEET Tool, which expands off of GREET Fleet’s capabilities to help Clean Cities Stakeholders examine not only petroleum use and GHG emissions but also air pollutant emissions and cost of ownership of light duty and heavy duty vehicles using simple Microsoft Excel inputs.</a:t>
            </a:r>
          </a:p>
          <a:p>
            <a:endParaRPr lang="en-US" altLang="en-US" baseline="0" dirty="0" smtClean="0"/>
          </a:p>
          <a:p>
            <a:r>
              <a:rPr lang="en-US" altLang="en-US" baseline="0" dirty="0" smtClean="0"/>
              <a:t>The model contains 16 fuel/vehicle technologies…</a:t>
            </a:r>
          </a:p>
          <a:p>
            <a:endParaRPr lang="en-US" altLang="en-US" baseline="0" dirty="0" smtClean="0"/>
          </a:p>
          <a:p>
            <a:pPr lvl="1"/>
            <a:r>
              <a:rPr lang="en-US" dirty="0" smtClean="0"/>
              <a:t>Conventional: gasoline, diesel</a:t>
            </a:r>
          </a:p>
          <a:p>
            <a:pPr lvl="1"/>
            <a:r>
              <a:rPr lang="en-US" dirty="0" smtClean="0"/>
              <a:t>Hybrid: gasoline HEV, diesel HEV, diesel hydraulic hybrid</a:t>
            </a:r>
          </a:p>
          <a:p>
            <a:pPr lvl="1"/>
            <a:r>
              <a:rPr lang="en-US" dirty="0" smtClean="0"/>
              <a:t>Plug-in electric: PHEV, EREV, EV</a:t>
            </a:r>
          </a:p>
          <a:p>
            <a:pPr lvl="1"/>
            <a:r>
              <a:rPr lang="en-US" dirty="0" smtClean="0"/>
              <a:t>Alternative fuel: CNG, LNG, LPG, H</a:t>
            </a:r>
            <a:r>
              <a:rPr lang="en-US" baseline="-25000" dirty="0" smtClean="0"/>
              <a:t>2</a:t>
            </a:r>
            <a:r>
              <a:rPr lang="en-US" dirty="0" smtClean="0"/>
              <a:t>, LPG</a:t>
            </a:r>
            <a:r>
              <a:rPr lang="en-US" baseline="0" dirty="0" smtClean="0"/>
              <a:t> </a:t>
            </a:r>
            <a:r>
              <a:rPr lang="en-US" dirty="0" smtClean="0"/>
              <a:t>B20, B100, E85,</a:t>
            </a:r>
          </a:p>
          <a:p>
            <a:endParaRPr lang="en-US" altLang="en-US" dirty="0"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B16504-2F97-4E34-A384-47FFC5903FC6}" type="slidenum">
              <a:rPr lang="en-US" altLang="en-US" smtClean="0"/>
              <a:pPr eaLnBrk="1" hangingPunct="1">
                <a:spcBef>
                  <a:spcPct val="0"/>
                </a:spcBef>
              </a:pPr>
              <a:t>3</a:t>
            </a:fld>
            <a:endParaRPr lang="en-US" altLang="en-US" dirty="0" smtClean="0"/>
          </a:p>
        </p:txBody>
      </p:sp>
    </p:spTree>
    <p:extLst>
      <p:ext uri="{BB962C8B-B14F-4D97-AF65-F5344CB8AC3E}">
        <p14:creationId xmlns:p14="http://schemas.microsoft.com/office/powerpoint/2010/main" val="174397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24</a:t>
            </a:fld>
            <a:endParaRPr lang="en-US" dirty="0"/>
          </a:p>
        </p:txBody>
      </p:sp>
    </p:spTree>
    <p:extLst>
      <p:ext uri="{BB962C8B-B14F-4D97-AF65-F5344CB8AC3E}">
        <p14:creationId xmlns:p14="http://schemas.microsoft.com/office/powerpoint/2010/main" val="3297533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25</a:t>
            </a:fld>
            <a:endParaRPr lang="en-US" dirty="0"/>
          </a:p>
        </p:txBody>
      </p:sp>
    </p:spTree>
    <p:extLst>
      <p:ext uri="{BB962C8B-B14F-4D97-AF65-F5344CB8AC3E}">
        <p14:creationId xmlns:p14="http://schemas.microsoft.com/office/powerpoint/2010/main" val="163036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Cost of Ownership Calculator</a:t>
            </a:r>
          </a:p>
          <a:p>
            <a:pPr lvl="1"/>
            <a:r>
              <a:rPr lang="en-US" dirty="0" smtClean="0"/>
              <a:t>Net present value of operating &amp; fixed costs over the years of planned ownership of a </a:t>
            </a:r>
            <a:r>
              <a:rPr lang="en-US" u="sng" dirty="0" smtClean="0"/>
              <a:t>new vehicle</a:t>
            </a:r>
          </a:p>
          <a:p>
            <a:pPr lvl="2"/>
            <a:r>
              <a:rPr lang="en-US" dirty="0" smtClean="0"/>
              <a:t>Discounted cash flow analysis</a:t>
            </a:r>
          </a:p>
          <a:p>
            <a:pPr lvl="3"/>
            <a:r>
              <a:rPr lang="en-US" dirty="0" smtClean="0"/>
              <a:t>Fixed costs = financing, depreciation, insurance, license &amp; registration</a:t>
            </a:r>
          </a:p>
          <a:p>
            <a:pPr lvl="3"/>
            <a:r>
              <a:rPr lang="en-US" dirty="0" smtClean="0"/>
              <a:t>Operating costs = fuel, DEF &amp; maintenance</a:t>
            </a:r>
          </a:p>
          <a:p>
            <a:pPr lvl="2"/>
            <a:r>
              <a:rPr lang="en-US" dirty="0" smtClean="0"/>
              <a:t>Lifetime petroleum use, GHGs &amp; air pollutant emissions</a:t>
            </a:r>
          </a:p>
          <a:p>
            <a:pPr lvl="1"/>
            <a:endParaRPr lang="en-US" dirty="0" smtClean="0"/>
          </a:p>
          <a:p>
            <a:r>
              <a:rPr lang="en-US" dirty="0" smtClean="0"/>
              <a:t>Fleet Energy and Emissions Footprint Calculator</a:t>
            </a:r>
          </a:p>
          <a:p>
            <a:pPr lvl="1"/>
            <a:r>
              <a:rPr lang="en-US" dirty="0" smtClean="0"/>
              <a:t>Annual petroleum use, GHGs &amp; air pollutant emissions of </a:t>
            </a:r>
            <a:r>
              <a:rPr lang="en-US" u="sng" dirty="0" smtClean="0"/>
              <a:t>existing &amp; new vehicles</a:t>
            </a:r>
          </a:p>
          <a:p>
            <a:pPr lvl="2"/>
            <a:r>
              <a:rPr lang="en-US" dirty="0" smtClean="0"/>
              <a:t>Older vehicles have higher air pollutant emission rates than newer ones</a:t>
            </a:r>
          </a:p>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4</a:t>
            </a:fld>
            <a:endParaRPr lang="en-US" dirty="0"/>
          </a:p>
        </p:txBody>
      </p:sp>
    </p:spTree>
    <p:extLst>
      <p:ext uri="{BB962C8B-B14F-4D97-AF65-F5344CB8AC3E}">
        <p14:creationId xmlns:p14="http://schemas.microsoft.com/office/powerpoint/2010/main" val="244230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AFLEET Tool draws upon numerous</a:t>
            </a:r>
            <a:r>
              <a:rPr lang="en-US" baseline="0" dirty="0" smtClean="0"/>
              <a:t> data sources, but the major ones include Argonne’s GREET model…</a:t>
            </a:r>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5</a:t>
            </a:fld>
            <a:endParaRPr lang="en-US" dirty="0"/>
          </a:p>
        </p:txBody>
      </p:sp>
    </p:spTree>
    <p:extLst>
      <p:ext uri="{BB962C8B-B14F-4D97-AF65-F5344CB8AC3E}">
        <p14:creationId xmlns:p14="http://schemas.microsoft.com/office/powerpoint/2010/main" val="314998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AFLEET Tool draws upon numerous</a:t>
            </a:r>
            <a:r>
              <a:rPr lang="en-US" baseline="0" dirty="0" smtClean="0"/>
              <a:t> data sources, but the major ones include Argonne’s GREET model…</a:t>
            </a:r>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6</a:t>
            </a:fld>
            <a:endParaRPr lang="en-US" dirty="0"/>
          </a:p>
        </p:txBody>
      </p:sp>
    </p:spTree>
    <p:extLst>
      <p:ext uri="{BB962C8B-B14F-4D97-AF65-F5344CB8AC3E}">
        <p14:creationId xmlns:p14="http://schemas.microsoft.com/office/powerpoint/2010/main" val="117778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AFLEET Tool draws upon numerous</a:t>
            </a:r>
            <a:r>
              <a:rPr lang="en-US" baseline="0" dirty="0" smtClean="0"/>
              <a:t> data sources, but the major ones include Argonne’s GREET model…</a:t>
            </a:r>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7</a:t>
            </a:fld>
            <a:endParaRPr lang="en-US" dirty="0"/>
          </a:p>
        </p:txBody>
      </p:sp>
    </p:spTree>
    <p:extLst>
      <p:ext uri="{BB962C8B-B14F-4D97-AF65-F5344CB8AC3E}">
        <p14:creationId xmlns:p14="http://schemas.microsoft.com/office/powerpoint/2010/main" val="244798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Proposed Optional NOx Standards</a:t>
            </a:r>
          </a:p>
          <a:p>
            <a:r>
              <a:rPr lang="en-US" sz="1200" kern="1200" dirty="0" smtClean="0">
                <a:solidFill>
                  <a:schemeClr val="tx1"/>
                </a:solidFill>
                <a:effectLst/>
                <a:latin typeface="+mn-lt"/>
                <a:ea typeface="+mn-ea"/>
                <a:cs typeface="+mn-cs"/>
              </a:rPr>
              <a:t>NOx Level g/bhp-hr</a:t>
            </a:r>
          </a:p>
          <a:p>
            <a:r>
              <a:rPr lang="en-US" sz="1200" kern="1200" dirty="0" smtClean="0">
                <a:solidFill>
                  <a:schemeClr val="tx1"/>
                </a:solidFill>
                <a:effectLst/>
                <a:latin typeface="+mn-lt"/>
                <a:ea typeface="+mn-ea"/>
                <a:cs typeface="+mn-cs"/>
              </a:rPr>
              <a:t>% Below Current Standard</a:t>
            </a:r>
          </a:p>
          <a:p>
            <a:r>
              <a:rPr lang="en-US" sz="1200" kern="1200" dirty="0" smtClean="0">
                <a:solidFill>
                  <a:schemeClr val="tx1"/>
                </a:solidFill>
                <a:effectLst/>
                <a:latin typeface="+mn-lt"/>
                <a:ea typeface="+mn-ea"/>
                <a:cs typeface="+mn-cs"/>
              </a:rPr>
              <a:t>0.2 (Current)</a:t>
            </a:r>
          </a:p>
          <a:p>
            <a:r>
              <a:rPr lang="en-US" sz="1200" kern="1200" dirty="0" smtClean="0">
                <a:solidFill>
                  <a:schemeClr val="tx1"/>
                </a:solidFill>
                <a:effectLst/>
                <a:latin typeface="+mn-lt"/>
                <a:ea typeface="+mn-ea"/>
                <a:cs typeface="+mn-cs"/>
              </a:rPr>
              <a:t>0.1 (50%)</a:t>
            </a:r>
          </a:p>
          <a:p>
            <a:r>
              <a:rPr lang="en-US" sz="1200" kern="1200" dirty="0" smtClean="0">
                <a:solidFill>
                  <a:schemeClr val="tx1"/>
                </a:solidFill>
                <a:effectLst/>
                <a:latin typeface="+mn-lt"/>
                <a:ea typeface="+mn-ea"/>
                <a:cs typeface="+mn-cs"/>
              </a:rPr>
              <a:t>0.05 (75%)</a:t>
            </a:r>
          </a:p>
          <a:p>
            <a:r>
              <a:rPr lang="en-US" sz="1200" kern="1200" dirty="0" smtClean="0">
                <a:solidFill>
                  <a:schemeClr val="tx1"/>
                </a:solidFill>
                <a:effectLst/>
                <a:latin typeface="+mn-lt"/>
                <a:ea typeface="+mn-ea"/>
                <a:cs typeface="+mn-cs"/>
              </a:rPr>
              <a:t>0.02 (90%)</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B16504-2F97-4E34-A384-47FFC5903FC6}" type="slidenum">
              <a:rPr lang="en-US" altLang="en-US" smtClean="0"/>
              <a:pPr eaLnBrk="1" hangingPunct="1">
                <a:spcBef>
                  <a:spcPct val="0"/>
                </a:spcBef>
              </a:pPr>
              <a:t>8</a:t>
            </a:fld>
            <a:endParaRPr lang="en-US" altLang="en-US" dirty="0" smtClean="0"/>
          </a:p>
        </p:txBody>
      </p:sp>
    </p:spTree>
    <p:extLst>
      <p:ext uri="{BB962C8B-B14F-4D97-AF65-F5344CB8AC3E}">
        <p14:creationId xmlns:p14="http://schemas.microsoft.com/office/powerpoint/2010/main" val="235379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9</a:t>
            </a:fld>
            <a:endParaRPr lang="en-US" dirty="0"/>
          </a:p>
        </p:txBody>
      </p:sp>
    </p:spTree>
    <p:extLst>
      <p:ext uri="{BB962C8B-B14F-4D97-AF65-F5344CB8AC3E}">
        <p14:creationId xmlns:p14="http://schemas.microsoft.com/office/powerpoint/2010/main" val="383965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11"/>
          </p:nvPr>
        </p:nvSpPr>
        <p:spPr/>
        <p:txBody>
          <a:bodyPr/>
          <a:lstStyle/>
          <a:p>
            <a:pPr>
              <a:defRPr/>
            </a:pPr>
            <a:fld id="{1685AB62-DD49-480D-8155-28FEFE68241F}" type="slidenum">
              <a:rPr lang="en-US" smtClean="0"/>
              <a:pPr>
                <a:defRPr/>
              </a:pPr>
              <a:t>10</a:t>
            </a:fld>
            <a:endParaRPr lang="en-US" dirty="0"/>
          </a:p>
        </p:txBody>
      </p:sp>
    </p:spTree>
    <p:extLst>
      <p:ext uri="{BB962C8B-B14F-4D97-AF65-F5344CB8AC3E}">
        <p14:creationId xmlns:p14="http://schemas.microsoft.com/office/powerpoint/2010/main" val="2645425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5984917"/>
          </a:xfrm>
          <a:prstGeom prst="rect">
            <a:avLst/>
          </a:prstGeom>
        </p:spPr>
      </p:pic>
      <p:sp>
        <p:nvSpPr>
          <p:cNvPr id="3"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SECTION BREAK TITLE</a:t>
            </a:r>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711594"/>
            <a:ext cx="3790374" cy="374415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0" name="Text Placeholder 5"/>
          <p:cNvSpPr>
            <a:spLocks noGrp="1"/>
          </p:cNvSpPr>
          <p:nvPr>
            <p:ph type="body" sz="quarter" idx="17" hasCustomPrompt="1"/>
          </p:nvPr>
        </p:nvSpPr>
        <p:spPr>
          <a:xfrm>
            <a:off x="676630" y="5497444"/>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2" name="Title 1"/>
          <p:cNvSpPr>
            <a:spLocks noGrp="1"/>
          </p:cNvSpPr>
          <p:nvPr>
            <p:ph type="title" hasCustomPrompt="1"/>
          </p:nvPr>
        </p:nvSpPr>
        <p:spPr/>
        <p:txBody>
          <a:bodyPr/>
          <a:lstStyle>
            <a:lvl1pPr>
              <a:defRPr/>
            </a:lvl1pPr>
          </a:lstStyle>
          <a:p>
            <a:r>
              <a:rPr lang="en-US" dirty="0" smtClean="0"/>
              <a:t>TWO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6" name="Picture Placeholder 4"/>
          <p:cNvSpPr>
            <a:spLocks noGrp="1" noChangeAspect="1"/>
          </p:cNvSpPr>
          <p:nvPr>
            <p:ph type="pic" sz="quarter" idx="21" hasCustomPrompt="1"/>
          </p:nvPr>
        </p:nvSpPr>
        <p:spPr>
          <a:xfrm>
            <a:off x="4765130" y="1710816"/>
            <a:ext cx="3790374" cy="374415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5"/>
          <p:cNvSpPr>
            <a:spLocks noGrp="1"/>
          </p:cNvSpPr>
          <p:nvPr>
            <p:ph type="body" sz="quarter" idx="22" hasCustomPrompt="1"/>
          </p:nvPr>
        </p:nvSpPr>
        <p:spPr>
          <a:xfrm>
            <a:off x="4765130" y="5496666"/>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85427"/>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95879"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15" name="Text Placeholder 3"/>
          <p:cNvSpPr>
            <a:spLocks noGrp="1"/>
          </p:cNvSpPr>
          <p:nvPr>
            <p:ph type="body" sz="quarter" idx="14"/>
          </p:nvPr>
        </p:nvSpPr>
        <p:spPr>
          <a:xfrm>
            <a:off x="3381086"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9" name="Picture Placeholder 4"/>
          <p:cNvSpPr>
            <a:spLocks noGrp="1" noChangeAspect="1"/>
          </p:cNvSpPr>
          <p:nvPr>
            <p:ph type="pic" sz="quarter" idx="15" hasCustomPrompt="1"/>
          </p:nvPr>
        </p:nvSpPr>
        <p:spPr>
          <a:xfrm>
            <a:off x="503079" y="1697093"/>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6" hasCustomPrompt="1"/>
          </p:nvPr>
        </p:nvSpPr>
        <p:spPr>
          <a:xfrm>
            <a:off x="3388286" y="1697093"/>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3"/>
          <p:cNvSpPr>
            <a:spLocks noGrp="1"/>
          </p:cNvSpPr>
          <p:nvPr>
            <p:ph type="body" sz="quarter" idx="19"/>
          </p:nvPr>
        </p:nvSpPr>
        <p:spPr>
          <a:xfrm>
            <a:off x="6261696" y="3618612"/>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18" name="Picture Placeholder 4"/>
          <p:cNvSpPr>
            <a:spLocks noGrp="1" noChangeAspect="1"/>
          </p:cNvSpPr>
          <p:nvPr>
            <p:ph type="pic" sz="quarter" idx="20" hasCustomPrompt="1"/>
          </p:nvPr>
        </p:nvSpPr>
        <p:spPr>
          <a:xfrm>
            <a:off x="6268896" y="1699592"/>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a:lvl1pPr>
          </a:lstStyle>
          <a:p>
            <a:r>
              <a:rPr lang="en-US" dirty="0" smtClean="0"/>
              <a:t>THREE IMAGES –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706193"/>
            <a:ext cx="8434552" cy="175226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smtClean="0"/>
              <a:t>four images, captions and bullets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979061"/>
            <a:ext cx="2238469" cy="477837"/>
          </a:xfrm>
          <a:noFill/>
        </p:spPr>
        <p:txBody>
          <a:bodyPr lIns="91440" rIns="91440"/>
          <a:lstStyle>
            <a:lvl1pPr marL="0" indent="0">
              <a:lnSpc>
                <a:spcPct val="95000"/>
              </a:lnSpc>
              <a:buNone/>
              <a:defRPr sz="1200" b="0" baseline="0">
                <a:solidFill>
                  <a:srgbClr val="000000"/>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4"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3"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1"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0" y="1168748"/>
            <a:ext cx="8372901" cy="499715"/>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four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0" y="1168748"/>
            <a:ext cx="8372901" cy="27699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574666"/>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6" name="Text Placeholder 5"/>
          <p:cNvSpPr>
            <a:spLocks noGrp="1"/>
          </p:cNvSpPr>
          <p:nvPr>
            <p:ph type="body" sz="quarter" idx="17" hasCustomPrompt="1"/>
          </p:nvPr>
        </p:nvSpPr>
        <p:spPr>
          <a:xfrm>
            <a:off x="487437"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18" name="Picture Placeholder 4"/>
          <p:cNvSpPr>
            <a:spLocks noGrp="1" noChangeAspect="1"/>
          </p:cNvSpPr>
          <p:nvPr>
            <p:ph type="pic" sz="quarter" idx="25" hasCustomPrompt="1"/>
          </p:nvPr>
        </p:nvSpPr>
        <p:spPr>
          <a:xfrm>
            <a:off x="4912432" y="1574666"/>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9" name="Text Placeholder 5"/>
          <p:cNvSpPr>
            <a:spLocks noGrp="1"/>
          </p:cNvSpPr>
          <p:nvPr>
            <p:ph type="body" sz="quarter" idx="26" hasCustomPrompt="1"/>
          </p:nvPr>
        </p:nvSpPr>
        <p:spPr>
          <a:xfrm>
            <a:off x="4912432"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20" name="Picture Placeholder 4"/>
          <p:cNvSpPr>
            <a:spLocks noGrp="1" noChangeAspect="1"/>
          </p:cNvSpPr>
          <p:nvPr>
            <p:ph type="pic" sz="quarter" idx="27" hasCustomPrompt="1"/>
          </p:nvPr>
        </p:nvSpPr>
        <p:spPr>
          <a:xfrm>
            <a:off x="487437" y="4025151"/>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3" name="Text Placeholder 5"/>
          <p:cNvSpPr>
            <a:spLocks noGrp="1"/>
          </p:cNvSpPr>
          <p:nvPr>
            <p:ph type="body" sz="quarter" idx="28" hasCustomPrompt="1"/>
          </p:nvPr>
        </p:nvSpPr>
        <p:spPr>
          <a:xfrm>
            <a:off x="487437" y="589851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24" name="Picture Placeholder 4"/>
          <p:cNvSpPr>
            <a:spLocks noGrp="1" noChangeAspect="1"/>
          </p:cNvSpPr>
          <p:nvPr>
            <p:ph type="pic" sz="quarter" idx="29" hasCustomPrompt="1"/>
          </p:nvPr>
        </p:nvSpPr>
        <p:spPr>
          <a:xfrm>
            <a:off x="4912432" y="4025151"/>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7" name="Text Placeholder 5"/>
          <p:cNvSpPr>
            <a:spLocks noGrp="1"/>
          </p:cNvSpPr>
          <p:nvPr>
            <p:ph type="body" sz="quarter" idx="30" hasCustomPrompt="1"/>
          </p:nvPr>
        </p:nvSpPr>
        <p:spPr>
          <a:xfrm>
            <a:off x="4912432" y="5902307"/>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graph, chart or table slide. </a:t>
            </a:r>
            <a:br>
              <a:rPr lang="en-US" dirty="0" smtClean="0"/>
            </a:br>
            <a:r>
              <a:rPr lang="en-US" dirty="0" smtClean="0"/>
              <a:t>Headline in all caps, Arial Font</a:t>
            </a:r>
            <a:endParaRPr lang="en-US" dirty="0"/>
          </a:p>
        </p:txBody>
      </p:sp>
      <p:sp>
        <p:nvSpPr>
          <p:cNvPr id="3" name="Content Placeholder 2"/>
          <p:cNvSpPr>
            <a:spLocks noGrp="1"/>
          </p:cNvSpPr>
          <p:nvPr>
            <p:ph idx="1" hasCustomPrompt="1"/>
          </p:nvPr>
        </p:nvSpPr>
        <p:spPr>
          <a:xfrm>
            <a:off x="457200" y="1699606"/>
            <a:ext cx="8372901" cy="4029858"/>
          </a:xfrm>
        </p:spPr>
        <p:txBody>
          <a:bodyPr/>
          <a:lstStyle>
            <a:lvl1pPr>
              <a:defRPr baseline="0"/>
            </a:lvl1pPr>
          </a:lstStyle>
          <a:p>
            <a:pPr lvl="0"/>
            <a:r>
              <a:rPr lang="en-US" dirty="0" smtClean="0"/>
              <a:t>Click an icon below to add a chart, graph, or table.</a:t>
            </a:r>
            <a:endParaRPr lang="en-US" dirty="0"/>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7" name="Text Placeholder 6"/>
          <p:cNvSpPr>
            <a:spLocks noGrp="1"/>
          </p:cNvSpPr>
          <p:nvPr>
            <p:ph type="body" sz="quarter" idx="13" hasCustomPrompt="1"/>
          </p:nvPr>
        </p:nvSpPr>
        <p:spPr>
          <a:xfrm>
            <a:off x="485775" y="6318955"/>
            <a:ext cx="3711039" cy="539045"/>
          </a:xfrm>
        </p:spPr>
        <p:txBody>
          <a:bodyPr bIns="0" anchor="t" anchorCtr="0"/>
          <a:lstStyle>
            <a:lvl1pPr marL="0" indent="0">
              <a:buNone/>
              <a:defRPr sz="1050" baseline="0"/>
            </a:lvl1pPr>
          </a:lstStyle>
          <a:p>
            <a:pPr lvl="0"/>
            <a:r>
              <a:rPr lang="en-US" dirty="0" smtClean="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 xmlns:a14="http://schemas.microsoft.com/office/drawing/2010/main">
                <a:solidFill>
                  <a:srgbClr val="FFFFFF"/>
                </a:solidFill>
              </a14:hiddenFill>
            </a:ext>
          </a:extLst>
        </p:spPr>
      </p:pic>
      <p:sp>
        <p:nvSpPr>
          <p:cNvPr id="38" name="TextBox 37"/>
          <p:cNvSpPr txBox="1"/>
          <p:nvPr userDrawn="1"/>
        </p:nvSpPr>
        <p:spPr>
          <a:xfrm>
            <a:off x="469900" y="6247222"/>
            <a:ext cx="1387624" cy="369332"/>
          </a:xfrm>
          <a:prstGeom prst="rect">
            <a:avLst/>
          </a:prstGeom>
          <a:noFill/>
        </p:spPr>
        <p:txBody>
          <a:bodyPr wrap="none" lIns="0" rtlCol="0">
            <a:spAutoFit/>
          </a:bodyPr>
          <a:lstStyle/>
          <a:p>
            <a:r>
              <a:rPr lang="en-US" dirty="0" smtClean="0">
                <a:solidFill>
                  <a:schemeClr val="tx1">
                    <a:lumMod val="50000"/>
                  </a:schemeClr>
                </a:solidFill>
              </a:rPr>
              <a:t>www.anl.gov</a:t>
            </a:r>
            <a:endParaRPr lang="en-US" dirty="0">
              <a:solidFill>
                <a:schemeClr val="tx1">
                  <a:lumMod val="50000"/>
                </a:schemeClr>
              </a:solidFill>
            </a:endParaRPr>
          </a:p>
        </p:txBody>
      </p:sp>
      <p:pic>
        <p:nvPicPr>
          <p:cNvPr id="8" name="Picture 7"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5984917"/>
          </a:xfrm>
          <a:prstGeom prst="rect">
            <a:avLst/>
          </a:prstGeom>
        </p:spPr>
      </p:pic>
      <p:sp>
        <p:nvSpPr>
          <p:cNvPr id="9" name="Text Placeholder 2"/>
          <p:cNvSpPr>
            <a:spLocks noGrp="1"/>
          </p:cNvSpPr>
          <p:nvPr>
            <p:ph type="body" sz="quarter" idx="10" hasCustomPrompt="1"/>
          </p:nvPr>
        </p:nvSpPr>
        <p:spPr>
          <a:xfrm>
            <a:off x="0"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closing statement</a:t>
            </a:r>
          </a:p>
        </p:txBody>
      </p:sp>
      <p:sp>
        <p:nvSpPr>
          <p:cNvPr id="6" name="TextBox 5"/>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closing statement (optional): </a:t>
            </a:r>
          </a:p>
          <a:p>
            <a:endParaRPr lang="en-US" sz="1400" b="1" baseline="0" dirty="0" smtClean="0">
              <a:solidFill>
                <a:schemeClr val="bg1"/>
              </a:solidFill>
            </a:endParaRPr>
          </a:p>
          <a:p>
            <a:pPr lvl="0"/>
            <a:r>
              <a:rPr lang="en-US" sz="1400" b="1" dirty="0" smtClean="0">
                <a:solidFill>
                  <a:schemeClr val="bg1"/>
                </a:solidFill>
              </a:rPr>
              <a:t>WE START WITH YES.</a:t>
            </a:r>
          </a:p>
          <a:p>
            <a:pPr lvl="0">
              <a:spcAft>
                <a:spcPts val="1200"/>
              </a:spcAft>
            </a:pPr>
            <a:r>
              <a:rPr lang="en-US" sz="1400" b="1" dirty="0" smtClean="0">
                <a:solidFill>
                  <a:schemeClr val="bg1"/>
                </a:solidFill>
              </a:rPr>
              <a:t>AND END WITH THANK YOU.</a:t>
            </a:r>
          </a:p>
          <a:p>
            <a:pPr lvl="0"/>
            <a:r>
              <a:rPr lang="en-US" sz="1400" b="1" dirty="0" smtClean="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4"/>
            <a:ext cx="9144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274638"/>
            <a:ext cx="8372901" cy="806017"/>
          </a:xfrm>
        </p:spPr>
        <p:txBody>
          <a:bodyPr anchor="b"/>
          <a:lstStyle>
            <a:lvl1pPr>
              <a:defRPr b="1">
                <a:solidFill>
                  <a:schemeClr val="bg1"/>
                </a:solidFill>
              </a:defRPr>
            </a:lvl1pPr>
          </a:lstStyle>
          <a:p>
            <a:r>
              <a:rPr lang="en-US" dirty="0" smtClean="0"/>
              <a:t>TITLE AND CONTENT SLIDE. </a:t>
            </a:r>
            <a:br>
              <a:rPr lang="en-US" dirty="0" smtClean="0"/>
            </a:br>
            <a:r>
              <a:rPr lang="en-US" dirty="0" smtClean="0"/>
              <a:t>Headline in all caps, Arial Font</a:t>
            </a:r>
            <a:endParaRPr lang="en-US" dirty="0"/>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33021" y="627296"/>
            <a:ext cx="1859645" cy="66993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A</a:t>
            </a:r>
            <a:br>
              <a:rPr lang="en-US" dirty="0" smtClean="0"/>
            </a:br>
            <a:r>
              <a:rPr lang="en-US" dirty="0" smtClean="0"/>
              <a:t>can be up to four </a:t>
            </a:r>
            <a:br>
              <a:rPr lang="en-US" dirty="0" smtClean="0"/>
            </a:br>
            <a:r>
              <a:rPr lang="en-US" dirty="0" smtClean="0"/>
              <a:t>or five lines of text</a:t>
            </a:r>
            <a:endParaRPr lang="en-US" dirty="0"/>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smtClean="0"/>
              <a:t>  </a:t>
            </a:r>
          </a:p>
        </p:txBody>
      </p:sp>
      <p:sp>
        <p:nvSpPr>
          <p:cNvPr id="48"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49"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0"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smtClean="0"/>
              <a:t>Remove second presenter </a:t>
            </a:r>
            <a:br>
              <a:rPr lang="en-US" dirty="0" smtClean="0"/>
            </a:br>
            <a:r>
              <a:rPr lang="en-US" dirty="0" smtClean="0"/>
              <a:t>info if not needed</a:t>
            </a:r>
            <a:endParaRPr lang="en-US" dirty="0"/>
          </a:p>
        </p:txBody>
      </p:sp>
      <p:sp>
        <p:nvSpPr>
          <p:cNvPr id="54"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55"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smtClean="0"/>
              <a:t>Remove third presenter </a:t>
            </a:r>
            <a:br>
              <a:rPr lang="en-US" dirty="0" smtClean="0"/>
            </a:br>
            <a:r>
              <a:rPr lang="en-US" dirty="0" smtClean="0"/>
              <a:t>info if not needed</a:t>
            </a:r>
            <a:endParaRPr lang="en-US" dirty="0"/>
          </a:p>
        </p:txBody>
      </p:sp>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chemeClr val="tx1"/>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15" name="Text Placeholder 9"/>
          <p:cNvSpPr>
            <a:spLocks noGrp="1"/>
          </p:cNvSpPr>
          <p:nvPr>
            <p:ph type="body" sz="quarter" idx="27" hasCustomPrompt="1"/>
          </p:nvPr>
        </p:nvSpPr>
        <p:spPr>
          <a:xfrm>
            <a:off x="431799" y="730250"/>
            <a:ext cx="6188075" cy="393700"/>
          </a:xfrm>
        </p:spPr>
        <p:txBody>
          <a:bodyPr lIns="0" bIns="0" anchor="b">
            <a:normAutofit/>
          </a:bodyPr>
          <a:lstStyle>
            <a:lvl1pPr marL="0" indent="0">
              <a:buNone/>
              <a:defRPr sz="1800" b="1" cap="all" baseline="0">
                <a:solidFill>
                  <a:schemeClr val="tx1"/>
                </a:solidFill>
              </a:defRPr>
            </a:lvl1pPr>
            <a:lvl2pPr marL="0" indent="0">
              <a:buNone/>
              <a:defRPr/>
            </a:lvl2pPr>
            <a:lvl3pPr marL="0" indent="0">
              <a:spcBef>
                <a:spcPts val="1800"/>
              </a:spcBef>
              <a:buNone/>
              <a:defRPr/>
            </a:lvl3pPr>
          </a:lstStyle>
          <a:p>
            <a:pPr lvl="0"/>
            <a:r>
              <a:rPr lang="en-US" dirty="0" smtClean="0"/>
              <a:t>Optional one line subhead, </a:t>
            </a:r>
            <a:r>
              <a:rPr lang="en-US" dirty="0" err="1" smtClean="0"/>
              <a:t>url</a:t>
            </a:r>
            <a:r>
              <a:rPr lang="en-US" dirty="0" smtClean="0"/>
              <a:t> or date</a:t>
            </a: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7"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7020"/>
            <a:ext cx="9144000" cy="6011938"/>
          </a:xfrm>
          <a:prstGeom prst="rect">
            <a:avLst/>
          </a:prstGeom>
        </p:spPr>
      </p:pic>
      <p:sp>
        <p:nvSpPr>
          <p:cNvPr id="84" name="Text Placeholder 1"/>
          <p:cNvSpPr>
            <a:spLocks noGrp="1"/>
          </p:cNvSpPr>
          <p:nvPr>
            <p:ph type="body" sz="quarter" idx="10" hasCustomPrompt="1"/>
          </p:nvPr>
        </p:nvSpPr>
        <p:spPr>
          <a:xfrm>
            <a:off x="0" y="-27020"/>
            <a:ext cx="9144000" cy="6011938"/>
          </a:xfrm>
          <a:solidFill>
            <a:schemeClr val="accent2">
              <a:alpha val="85000"/>
            </a:schemeClr>
          </a:solidFill>
        </p:spPr>
        <p:txBody>
          <a:bodyPr bIns="0" anchor="b"/>
          <a:lstStyle>
            <a:lvl1pPr marL="0" indent="0">
              <a:buNone/>
              <a:defRPr sz="100"/>
            </a:lvl1pPr>
          </a:lstStyle>
          <a:p>
            <a:r>
              <a:rPr lang="en-US" dirty="0" smtClean="0"/>
              <a:t> </a:t>
            </a:r>
            <a:endParaRPr lang="en-US" dirty="0"/>
          </a:p>
        </p:txBody>
      </p:sp>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B </a:t>
            </a:r>
            <a:br>
              <a:rPr lang="en-US" dirty="0" smtClean="0"/>
            </a:br>
            <a:r>
              <a:rPr lang="en-US" dirty="0" smtClean="0"/>
              <a:t>can be up to four </a:t>
            </a:r>
            <a:br>
              <a:rPr lang="en-US" dirty="0" smtClean="0"/>
            </a:br>
            <a:r>
              <a:rPr lang="en-US" dirty="0" smtClean="0"/>
              <a:t>or five lines of text</a:t>
            </a:r>
            <a:endParaRPr lang="en-US" dirty="0"/>
          </a:p>
        </p:txBody>
      </p:sp>
      <p:sp>
        <p:nvSpPr>
          <p:cNvPr id="4" name="Text Placeholder 3"/>
          <p:cNvSpPr>
            <a:spLocks noGrp="1"/>
          </p:cNvSpPr>
          <p:nvPr>
            <p:ph type="body" sz="quarter" idx="24" hasCustomPrompt="1"/>
          </p:nvPr>
        </p:nvSpPr>
        <p:spPr>
          <a:xfrm>
            <a:off x="1" y="204952"/>
            <a:ext cx="5851526" cy="1292225"/>
          </a:xfrm>
        </p:spPr>
        <p:txBody>
          <a:bodyPr lIns="457200" rIns="274320" anchor="ctr"/>
          <a:lstStyle>
            <a:lvl1pPr marL="0" indent="0">
              <a:buNone/>
              <a:defRPr cap="all" baseline="0">
                <a:solidFill>
                  <a:schemeClr val="bg1"/>
                </a:solidFill>
              </a:defRPr>
            </a:lvl1pPr>
          </a:lstStyle>
          <a:p>
            <a:pPr lvl="0"/>
            <a:r>
              <a:rPr lang="en-US" dirty="0" smtClean="0"/>
              <a:t>Insert presentation date</a:t>
            </a:r>
          </a:p>
        </p:txBody>
      </p:sp>
      <p:sp>
        <p:nvSpPr>
          <p:cNvPr id="85"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6"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87"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89"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90"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47"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smtClean="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BASIC CONTENT SLIDE</a:t>
            </a:r>
            <a:br>
              <a:rPr lang="en-US" dirty="0" smtClean="0"/>
            </a:br>
            <a:r>
              <a:rPr lang="en-US" dirty="0" smtClean="0"/>
              <a:t>one or two lines for headline</a:t>
            </a:r>
            <a:endParaRPr lang="en-US" dirty="0"/>
          </a:p>
        </p:txBody>
      </p:sp>
      <p:sp>
        <p:nvSpPr>
          <p:cNvPr id="3" name="Content Placeholder 2"/>
          <p:cNvSpPr>
            <a:spLocks noGrp="1"/>
          </p:cNvSpPr>
          <p:nvPr>
            <p:ph idx="1" hasCustomPrompt="1"/>
          </p:nvPr>
        </p:nvSpPr>
        <p:spPr>
          <a:xfrm>
            <a:off x="457200" y="1699995"/>
            <a:ext cx="8372901" cy="4422776"/>
          </a:xfrm>
        </p:spPr>
        <p:txBody>
          <a:bodyPr/>
          <a:lstStyle>
            <a:lvl1pPr>
              <a:defRPr baseline="0"/>
            </a:lvl1pPr>
          </a:lstStyle>
          <a:p>
            <a:pPr lvl="0"/>
            <a:r>
              <a:rPr lang="en-US" dirty="0" smtClean="0"/>
              <a:t>Click to add 1st-level bullet. Click an icon below to add table, graph or other imagery.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smtClean="0"/>
              <a:t>Slide subtitle optional -  delete as needed</a:t>
            </a:r>
            <a:endParaRPr lang="en-US" dirty="0"/>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6679" y="167614"/>
            <a:ext cx="1546986" cy="557297"/>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0" y="4945565"/>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0" y="5323002"/>
            <a:ext cx="2692871" cy="74672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1"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1"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899574"/>
            <a:ext cx="8925874" cy="2761535"/>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726366"/>
            <a:ext cx="8452904" cy="862880"/>
          </a:xfrm>
        </p:spPr>
        <p:txBody>
          <a:bodyPr lIns="0" rIns="91440" anchor="b">
            <a:normAutofit/>
          </a:bodyPr>
          <a:lstStyle>
            <a:lvl1pPr>
              <a:defRPr sz="2800" baseline="0">
                <a:solidFill>
                  <a:schemeClr val="tx1">
                    <a:lumMod val="50000"/>
                  </a:schemeClr>
                </a:solidFill>
              </a:defRPr>
            </a:lvl1pPr>
          </a:lstStyle>
          <a:p>
            <a:r>
              <a:rPr lang="en-US" dirty="0" smtClean="0"/>
              <a:t>presentation title – cover option c </a:t>
            </a:r>
            <a:endParaRPr lang="en-US" dirty="0"/>
          </a:p>
        </p:txBody>
      </p:sp>
      <p:sp>
        <p:nvSpPr>
          <p:cNvPr id="87" name="Text Placeholder 9"/>
          <p:cNvSpPr>
            <a:spLocks noGrp="1"/>
          </p:cNvSpPr>
          <p:nvPr>
            <p:ph type="body" sz="quarter" idx="23" hasCustomPrompt="1"/>
          </p:nvPr>
        </p:nvSpPr>
        <p:spPr>
          <a:xfrm>
            <a:off x="6360196"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6"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4589246"/>
            <a:ext cx="8484914" cy="331077"/>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1" y="899573"/>
            <a:ext cx="224589" cy="2761488"/>
          </a:xfrm>
          <a:solidFill>
            <a:schemeClr val="accent1"/>
          </a:solidFill>
        </p:spPr>
        <p:txBody>
          <a:bodyPr bIns="0" anchor="b"/>
          <a:lstStyle>
            <a:lvl1pPr marL="0" indent="0">
              <a:buNone/>
              <a:defRPr sz="100"/>
            </a:lvl1pPr>
          </a:lstStyle>
          <a:p>
            <a:pPr lvl="0"/>
            <a:r>
              <a:rPr lang="en-US" dirty="0" smtClean="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7" name="Text Placeholder 4"/>
          <p:cNvSpPr>
            <a:spLocks noGrp="1"/>
          </p:cNvSpPr>
          <p:nvPr>
            <p:ph type="body" sz="quarter" idx="26" hasCustomPrompt="1"/>
          </p:nvPr>
        </p:nvSpPr>
        <p:spPr>
          <a:xfrm>
            <a:off x="503238" y="366274"/>
            <a:ext cx="8484914" cy="331077"/>
          </a:xfrm>
        </p:spPr>
        <p:txBody>
          <a:bodyPr/>
          <a:lstStyle>
            <a:lvl1pPr marL="0" indent="0">
              <a:buNone/>
              <a:defRPr sz="1000" b="1" cap="all" baseline="0">
                <a:solidFill>
                  <a:schemeClr val="tx1"/>
                </a:solidFill>
              </a:defRPr>
            </a:lvl1pPr>
          </a:lstStyle>
          <a:p>
            <a:r>
              <a:rPr lang="en-US" sz="1000" b="0" cap="all" dirty="0" smtClean="0">
                <a:solidFill>
                  <a:srgbClr val="000000"/>
                </a:solidFill>
              </a:rPr>
              <a:t>Type in name of </a:t>
            </a:r>
            <a:r>
              <a:rPr lang="en-US" sz="1000" b="0" cap="all" dirty="0" err="1" smtClean="0">
                <a:solidFill>
                  <a:srgbClr val="000000"/>
                </a:solidFill>
              </a:rPr>
              <a:t>fACILITY</a:t>
            </a:r>
            <a:r>
              <a:rPr lang="en-US" sz="1000" b="0" cap="all" dirty="0" smtClean="0">
                <a:solidFill>
                  <a:srgbClr val="000000"/>
                </a:solidFill>
              </a:rPr>
              <a:t>, division, group, program or </a:t>
            </a:r>
            <a:r>
              <a:rPr lang="en-US" sz="1000" dirty="0" smtClean="0">
                <a:solidFill>
                  <a:srgbClr val="000000"/>
                </a:solidFill>
              </a:rPr>
              <a:t>www.anl.gov</a:t>
            </a:r>
            <a:endParaRPr lang="en-US" sz="1000" dirty="0">
              <a:solidFill>
                <a:srgbClr val="000000"/>
              </a:solidFill>
            </a:endParaRPr>
          </a:p>
        </p:txBody>
      </p:sp>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320210"/>
            <a:ext cx="1546986" cy="557297"/>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0" y="4581631"/>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0" y="4959068"/>
            <a:ext cx="2692871" cy="9144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1"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1"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1681606"/>
            <a:ext cx="8925874" cy="2761535"/>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1" y="116710"/>
            <a:ext cx="6776128" cy="1119234"/>
          </a:xfrm>
        </p:spPr>
        <p:txBody>
          <a:bodyPr lIns="0" rIns="91440" anchor="b">
            <a:normAutofit/>
          </a:bodyPr>
          <a:lstStyle>
            <a:lvl1pPr>
              <a:defRPr sz="2800" baseline="0">
                <a:solidFill>
                  <a:schemeClr val="tx1">
                    <a:lumMod val="50000"/>
                  </a:schemeClr>
                </a:solidFill>
              </a:defRPr>
            </a:lvl1pPr>
          </a:lstStyle>
          <a:p>
            <a:r>
              <a:rPr lang="en-US" dirty="0" smtClean="0"/>
              <a:t>presentation title –</a:t>
            </a:r>
            <a:br>
              <a:rPr lang="en-US" dirty="0" smtClean="0"/>
            </a:br>
            <a:r>
              <a:rPr lang="en-US" dirty="0" smtClean="0"/>
              <a:t>Cover option D</a:t>
            </a:r>
            <a:endParaRPr lang="en-US" dirty="0"/>
          </a:p>
        </p:txBody>
      </p:sp>
      <p:sp>
        <p:nvSpPr>
          <p:cNvPr id="87" name="Text Placeholder 9"/>
          <p:cNvSpPr>
            <a:spLocks noGrp="1"/>
          </p:cNvSpPr>
          <p:nvPr>
            <p:ph type="body" sz="quarter" idx="23" hasCustomPrompt="1"/>
          </p:nvPr>
        </p:nvSpPr>
        <p:spPr>
          <a:xfrm>
            <a:off x="6360196"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6"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1229593"/>
            <a:ext cx="8484914" cy="331077"/>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1" y="1681605"/>
            <a:ext cx="224589" cy="2761488"/>
          </a:xfrm>
          <a:solidFill>
            <a:schemeClr val="accent1"/>
          </a:solidFill>
        </p:spPr>
        <p:txBody>
          <a:bodyPr bIns="0" anchor="b"/>
          <a:lstStyle>
            <a:lvl1pPr marL="0" indent="0">
              <a:buNone/>
              <a:defRPr sz="100"/>
            </a:lvl1pPr>
          </a:lstStyle>
          <a:p>
            <a:pPr lvl="0"/>
            <a:r>
              <a:rPr lang="en-US" dirty="0" smtClean="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6" y="0"/>
            <a:ext cx="8925873" cy="6858000"/>
          </a:xfrm>
          <a:solidFill>
            <a:schemeClr val="bg1"/>
          </a:solidFill>
        </p:spPr>
        <p:txBody>
          <a:bodyPr lIns="0" tIns="1645920" anchor="t" anchorCtr="0"/>
          <a:lstStyle>
            <a:lvl1pPr marL="0" indent="0" algn="ctr">
              <a:buNone/>
              <a:defRPr baseline="0"/>
            </a:lvl1pPr>
          </a:lstStyle>
          <a:p>
            <a:r>
              <a:rPr lang="en-US" dirty="0" smtClean="0"/>
              <a:t>Click icon to insert an image then right click image and “SEND IMAGE TO BACK”</a:t>
            </a:r>
            <a:endParaRPr lang="en-US" dirty="0"/>
          </a:p>
        </p:txBody>
      </p:sp>
      <p:sp>
        <p:nvSpPr>
          <p:cNvPr id="7" name="Text Placeholder 6"/>
          <p:cNvSpPr>
            <a:spLocks noGrp="1"/>
          </p:cNvSpPr>
          <p:nvPr>
            <p:ph type="body" sz="quarter" idx="17" hasCustomPrompt="1"/>
          </p:nvPr>
        </p:nvSpPr>
        <p:spPr>
          <a:xfrm>
            <a:off x="0" y="4775200"/>
            <a:ext cx="9144000" cy="2082800"/>
          </a:xfrm>
          <a:solidFill>
            <a:schemeClr val="tx2">
              <a:alpha val="91000"/>
            </a:schemeClr>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2" name="Title 1"/>
          <p:cNvSpPr>
            <a:spLocks noGrp="1"/>
          </p:cNvSpPr>
          <p:nvPr>
            <p:ph type="title" hasCustomPrompt="1"/>
          </p:nvPr>
        </p:nvSpPr>
        <p:spPr>
          <a:xfrm>
            <a:off x="469901" y="5042974"/>
            <a:ext cx="8321040" cy="1373592"/>
          </a:xfrm>
        </p:spPr>
        <p:txBody>
          <a:bodyPr lIns="0" anchor="t"/>
          <a:lstStyle>
            <a:lvl1pPr>
              <a:defRPr sz="2400" b="1" cap="all" baseline="0">
                <a:solidFill>
                  <a:schemeClr val="bg1"/>
                </a:solidFill>
              </a:defRPr>
            </a:lvl1pPr>
          </a:lstStyle>
          <a:p>
            <a:r>
              <a:rPr lang="en-US" dirty="0" smtClean="0"/>
              <a:t>Full-frame image layout  – title</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0"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Picture Placeholder 4"/>
          <p:cNvSpPr>
            <a:spLocks noGrp="1" noChangeAspect="1"/>
          </p:cNvSpPr>
          <p:nvPr>
            <p:ph type="pic" sz="quarter" idx="13" hasCustomPrompt="1"/>
          </p:nvPr>
        </p:nvSpPr>
        <p:spPr>
          <a:xfrm>
            <a:off x="218126" y="-1"/>
            <a:ext cx="8925873" cy="3656013"/>
          </a:xfrm>
          <a:solidFill>
            <a:schemeClr val="bg1"/>
          </a:solidFill>
        </p:spPr>
        <p:txBody>
          <a:bodyPr lIns="0"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807284"/>
            <a:ext cx="8674100" cy="787098"/>
          </a:xfrm>
        </p:spPr>
        <p:txBody>
          <a:bodyPr lIns="0"/>
          <a:lstStyle>
            <a:lvl1pPr>
              <a:defRPr sz="2800" b="1" baseline="0">
                <a:solidFill>
                  <a:schemeClr val="bg1"/>
                </a:solidFill>
              </a:defRPr>
            </a:lvl1pPr>
          </a:lstStyle>
          <a:p>
            <a:r>
              <a:rPr lang="en-US" dirty="0" smtClean="0"/>
              <a:t>Science/R&amp;D hero – one image</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1" name="Picture Placeholder 4"/>
          <p:cNvSpPr>
            <a:spLocks noGrp="1" noChangeAspect="1"/>
          </p:cNvSpPr>
          <p:nvPr>
            <p:ph type="pic" sz="quarter" idx="16" hasCustomPrompt="1"/>
          </p:nvPr>
        </p:nvSpPr>
        <p:spPr>
          <a:xfrm>
            <a:off x="218127" y="0"/>
            <a:ext cx="4480560" cy="3663950"/>
          </a:xfrm>
          <a:solidFill>
            <a:schemeClr val="bg1">
              <a:lumMod val="7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7" hasCustomPrompt="1"/>
          </p:nvPr>
        </p:nvSpPr>
        <p:spPr>
          <a:xfrm>
            <a:off x="4682525" y="0"/>
            <a:ext cx="4480560" cy="3663950"/>
          </a:xfrm>
          <a:solidFill>
            <a:schemeClr val="bg1">
              <a:lumMod val="8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smtClean="0"/>
              <a:t>Science/R&amp;D hero – TWO images</a:t>
            </a:r>
            <a:br>
              <a:rPr lang="en-US" dirty="0" smtClean="0"/>
            </a:br>
            <a:r>
              <a:rPr lang="en-US" dirty="0" smtClean="0"/>
              <a:t>Headline is </a:t>
            </a:r>
            <a:r>
              <a:rPr lang="en-US" dirty="0" err="1" smtClean="0"/>
              <a:t>arial</a:t>
            </a:r>
            <a:r>
              <a:rPr lang="en-US" dirty="0" smtClean="0"/>
              <a:t> in all caps</a:t>
            </a:r>
            <a:endParaRPr lang="en-US" dirty="0"/>
          </a:p>
        </p:txBody>
      </p:sp>
      <p:sp>
        <p:nvSpPr>
          <p:cNvPr id="9"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0"/>
            <a:ext cx="2990088" cy="367364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3194237" y="0"/>
            <a:ext cx="2990088" cy="367364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6186112" y="0"/>
            <a:ext cx="2957888" cy="367364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smtClean="0"/>
              <a:t>Science/R&amp;D hero – Three images</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6858000"/>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smtClean="0"/>
              <a:t>Science/R&amp;D hero – four images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931763"/>
            <a:ext cx="2238469" cy="477837"/>
          </a:xfrm>
        </p:spPr>
        <p:txBody>
          <a:bodyPr lIns="91440" rIns="91440"/>
          <a:lstStyle>
            <a:lvl1pPr marL="0" indent="0">
              <a:lnSpc>
                <a:spcPct val="95000"/>
              </a:lnSpc>
              <a:buNone/>
              <a:defRPr sz="1200" b="0" baseline="0">
                <a:solidFill>
                  <a:schemeClr val="bg1"/>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4"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3"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1"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563562"/>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sz="2000" b="1">
                <a:solidFill>
                  <a:schemeClr val="tx1">
                    <a:lumMod val="50000"/>
                  </a:schemeClr>
                </a:solidFill>
              </a:defRPr>
            </a:lvl1pPr>
            <a:lvl2pPr>
              <a:defRPr sz="1800">
                <a:solidFill>
                  <a:schemeClr val="tx1">
                    <a:lumMod val="50000"/>
                  </a:schemeClr>
                </a:solidFill>
              </a:defRPr>
            </a:lvl2pPr>
            <a:lvl3pPr>
              <a:defRPr sz="18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4"/>
          <p:cNvSpPr>
            <a:spLocks noGrp="1" noChangeArrowheads="1"/>
          </p:cNvSpPr>
          <p:nvPr>
            <p:ph type="dt" sz="half" idx="11"/>
          </p:nvPr>
        </p:nvSpPr>
        <p:spPr/>
        <p:txBody>
          <a:bodyPr/>
          <a:lstStyle>
            <a:lvl1pPr>
              <a:defRPr/>
            </a:lvl1pPr>
          </a:lstStyle>
          <a:p>
            <a:pPr>
              <a:defRPr/>
            </a:pPr>
            <a:fld id="{53854C53-19AE-470F-8253-C8B444356578}" type="datetime1">
              <a:rPr lang="en-US"/>
              <a:pPr>
                <a:defRPr/>
              </a:pPr>
              <a:t>3/28/2017</a:t>
            </a:fld>
            <a:endParaRPr lang="en-US" dirty="0"/>
          </a:p>
        </p:txBody>
      </p:sp>
      <p:sp>
        <p:nvSpPr>
          <p:cNvPr id="6" name="Rectangle 5"/>
          <p:cNvSpPr>
            <a:spLocks noGrp="1" noChangeArrowheads="1"/>
          </p:cNvSpPr>
          <p:nvPr>
            <p:ph type="ftr" sz="quarter" idx="12"/>
          </p:nvPr>
        </p:nvSpPr>
        <p:spPr/>
        <p:txBody>
          <a:bodyPr/>
          <a:lstStyle>
            <a:lvl1pPr>
              <a:defRPr/>
            </a:lvl1pPr>
          </a:lstStyle>
          <a:p>
            <a:pPr>
              <a:defRPr/>
            </a:pPr>
            <a:endParaRPr lang="en-US" dirty="0"/>
          </a:p>
        </p:txBody>
      </p:sp>
      <p:sp>
        <p:nvSpPr>
          <p:cNvPr id="7" name="Rectangle 6"/>
          <p:cNvSpPr>
            <a:spLocks noGrp="1" noChangeArrowheads="1"/>
          </p:cNvSpPr>
          <p:nvPr>
            <p:ph type="sldNum" sz="quarter" idx="13"/>
          </p:nvPr>
        </p:nvSpPr>
        <p:spPr/>
        <p:txBody>
          <a:bodyPr/>
          <a:lstStyle>
            <a:lvl1pPr>
              <a:defRPr/>
            </a:lvl1pPr>
          </a:lstStyle>
          <a:p>
            <a:pPr>
              <a:defRPr/>
            </a:pPr>
            <a:fld id="{293B1A58-0FC0-4B0A-B4BD-9BE938A642AD}" type="slidenum">
              <a:rPr lang="en-US"/>
              <a:pPr>
                <a:defRPr/>
              </a:pPr>
              <a:t>‹#›</a:t>
            </a:fld>
            <a:endParaRPr lang="en-US" dirty="0"/>
          </a:p>
        </p:txBody>
      </p:sp>
    </p:spTree>
    <p:extLst>
      <p:ext uri="{BB962C8B-B14F-4D97-AF65-F5344CB8AC3E}">
        <p14:creationId xmlns:p14="http://schemas.microsoft.com/office/powerpoint/2010/main" val="32500249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TITLE AND CONTENT </a:t>
            </a:r>
            <a:br>
              <a:rPr lang="en-US" dirty="0" smtClean="0"/>
            </a:br>
            <a:r>
              <a:rPr lang="en-US" dirty="0" smtClean="0"/>
              <a:t>Headline in </a:t>
            </a:r>
            <a:r>
              <a:rPr lang="en-US" dirty="0" err="1" smtClean="0"/>
              <a:t>arial</a:t>
            </a:r>
            <a:r>
              <a:rPr lang="en-US" dirty="0" smtClean="0"/>
              <a:t> and all caps</a:t>
            </a:r>
            <a:endParaRPr lang="en-US" dirty="0"/>
          </a:p>
        </p:txBody>
      </p:sp>
      <p:sp>
        <p:nvSpPr>
          <p:cNvPr id="6" name="Text Placeholder 5"/>
          <p:cNvSpPr>
            <a:spLocks noGrp="1"/>
          </p:cNvSpPr>
          <p:nvPr>
            <p:ph type="body" sz="quarter" idx="12" hasCustomPrompt="1"/>
          </p:nvPr>
        </p:nvSpPr>
        <p:spPr>
          <a:xfrm>
            <a:off x="457200" y="1168750"/>
            <a:ext cx="8372901" cy="499714"/>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Box 3"/>
          <p:cNvSpPr txBox="1"/>
          <p:nvPr userDrawn="1"/>
        </p:nvSpPr>
        <p:spPr>
          <a:xfrm>
            <a:off x="2148350" y="14455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699995"/>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00588" y="1685707"/>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a:lvl1pPr>
          </a:lstStyle>
          <a:p>
            <a:r>
              <a:rPr lang="en-US" dirty="0" smtClean="0"/>
              <a:t>Two-column CONTENT slide</a:t>
            </a:r>
            <a:br>
              <a:rPr lang="en-US" dirty="0" smtClean="0"/>
            </a:br>
            <a:r>
              <a:rPr lang="en-US" dirty="0" smtClean="0"/>
              <a:t>one or two lines for headline</a:t>
            </a:r>
            <a:endParaRPr lang="en-US" dirty="0"/>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487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hasCustomPrompt="1"/>
          </p:nvPr>
        </p:nvSpPr>
        <p:spPr>
          <a:xfrm>
            <a:off x="4714875" y="1684229"/>
            <a:ext cx="4114800" cy="620998"/>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a:noFill/>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9" name="Text Placeholder 3"/>
          <p:cNvSpPr>
            <a:spLocks noGrp="1"/>
          </p:cNvSpPr>
          <p:nvPr>
            <p:ph type="body" sz="quarter" idx="15" hasCustomPrompt="1"/>
          </p:nvPr>
        </p:nvSpPr>
        <p:spPr>
          <a:xfrm>
            <a:off x="460895" y="1684229"/>
            <a:ext cx="4114800" cy="620998"/>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2" name="Title 1"/>
          <p:cNvSpPr>
            <a:spLocks noGrp="1"/>
          </p:cNvSpPr>
          <p:nvPr>
            <p:ph type="title" hasCustomPrompt="1"/>
          </p:nvPr>
        </p:nvSpPr>
        <p:spPr/>
        <p:txBody>
          <a:bodyPr/>
          <a:lstStyle>
            <a:lvl1pPr>
              <a:defRPr baseline="0"/>
            </a:lvl1pPr>
          </a:lstStyle>
          <a:p>
            <a:r>
              <a:rPr lang="en-US" dirty="0" smtClean="0"/>
              <a:t>Two-column CONTENT slide</a:t>
            </a:r>
            <a:br>
              <a:rPr lang="en-US" dirty="0" smtClean="0"/>
            </a:br>
            <a:r>
              <a:rPr lang="en-US" dirty="0" smtClean="0"/>
              <a:t>with box treatment</a:t>
            </a:r>
            <a:endParaRPr lang="en-US" dirty="0"/>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4503575" y="1699995"/>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699995"/>
            <a:ext cx="3729481"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95679" y="4080588"/>
            <a:ext cx="3729481"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4503575" y="4066957"/>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3045309" y="1731527"/>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89394" y="1720414"/>
            <a:ext cx="2023746"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87014" y="3290408"/>
            <a:ext cx="2028507"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THREE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3045309" y="3304768"/>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4"/>
          <p:cNvSpPr>
            <a:spLocks noGrp="1"/>
          </p:cNvSpPr>
          <p:nvPr>
            <p:ph type="pic" sz="quarter" idx="19" hasCustomPrompt="1"/>
          </p:nvPr>
        </p:nvSpPr>
        <p:spPr>
          <a:xfrm>
            <a:off x="487013" y="4872981"/>
            <a:ext cx="2028507"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5" name="Text Placeholder 3"/>
          <p:cNvSpPr>
            <a:spLocks noGrp="1"/>
          </p:cNvSpPr>
          <p:nvPr>
            <p:ph type="body" sz="quarter" idx="20"/>
          </p:nvPr>
        </p:nvSpPr>
        <p:spPr>
          <a:xfrm>
            <a:off x="3045309" y="4856121"/>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88732" y="3998349"/>
            <a:ext cx="4114800"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5" y="3998349"/>
            <a:ext cx="4097585"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699995"/>
            <a:ext cx="4023360"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709050" y="1699995"/>
            <a:ext cx="4023360"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top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5"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5" hasCustomPrompt="1"/>
          </p:nvPr>
        </p:nvSpPr>
        <p:spPr>
          <a:xfrm>
            <a:off x="464146" y="3437315"/>
            <a:ext cx="4023360" cy="22860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p:cNvSpPr>
          <p:nvPr>
            <p:ph type="pic" sz="quarter" idx="16" hasCustomPrompt="1"/>
          </p:nvPr>
        </p:nvSpPr>
        <p:spPr>
          <a:xfrm>
            <a:off x="4730864" y="3437315"/>
            <a:ext cx="4023360" cy="22860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bottom HORIZONTAL</a:t>
            </a:r>
            <a:br>
              <a:rPr lang="en-US" dirty="0" smtClean="0"/>
            </a:br>
            <a:r>
              <a:rPr lang="en-US" dirty="0" smtClean="0"/>
              <a:t>WITH CAPTIONS</a:t>
            </a:r>
            <a:endParaRPr lang="en-US" dirty="0"/>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5" y="5735092"/>
            <a:ext cx="3995723" cy="568438"/>
          </a:xfrm>
        </p:spPr>
        <p:txBody>
          <a:bodyPr/>
          <a:lstStyle>
            <a:lvl1pPr marL="0" indent="0">
              <a:buNone/>
              <a:defRPr sz="1200"/>
            </a:lvl1pPr>
          </a:lstStyle>
          <a:p>
            <a:pPr lvl="0"/>
            <a:r>
              <a:rPr lang="en-US" smtClean="0"/>
              <a:t>Edit Master text styles</a:t>
            </a:r>
          </a:p>
        </p:txBody>
      </p:sp>
      <p:sp>
        <p:nvSpPr>
          <p:cNvPr id="13" name="Text Placeholder 7"/>
          <p:cNvSpPr>
            <a:spLocks noGrp="1"/>
          </p:cNvSpPr>
          <p:nvPr>
            <p:ph type="body" sz="quarter" idx="18"/>
          </p:nvPr>
        </p:nvSpPr>
        <p:spPr>
          <a:xfrm>
            <a:off x="4750289" y="5735092"/>
            <a:ext cx="3995723" cy="568438"/>
          </a:xfrm>
        </p:spPr>
        <p:txBody>
          <a:bodyPr/>
          <a:lstStyle>
            <a:lvl1pPr marL="0" indent="0">
              <a:buNone/>
              <a:defRPr sz="1200"/>
            </a:lvl1pPr>
          </a:lstStyle>
          <a:p>
            <a:pPr lvl="0"/>
            <a:r>
              <a:rPr lang="en-US" smtClean="0"/>
              <a:t>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21160" y="6436886"/>
            <a:ext cx="769422" cy="277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372901" cy="828948"/>
          </a:xfrm>
          <a:prstGeom prst="rect">
            <a:avLst/>
          </a:prstGeom>
        </p:spPr>
        <p:txBody>
          <a:bodyPr vert="horz" lIns="0" tIns="0" rIns="0" bIns="0" rtlCol="0" anchor="b">
            <a:noAutofit/>
          </a:bodyPr>
          <a:lstStyle/>
          <a:p>
            <a:r>
              <a:rPr lang="en-US" dirty="0" smtClean="0"/>
              <a:t>Headline in all caps </a:t>
            </a:r>
            <a:r>
              <a:rPr lang="en-US" dirty="0" err="1" smtClean="0"/>
              <a:t>28pt</a:t>
            </a:r>
            <a:r>
              <a:rPr lang="en-US" dirty="0" smtClean="0"/>
              <a:t> </a:t>
            </a:r>
            <a:br>
              <a:rPr lang="en-US" dirty="0" smtClean="0"/>
            </a:br>
            <a:r>
              <a:rPr lang="en-US" dirty="0" smtClean="0"/>
              <a:t>preferred as one or two lines</a:t>
            </a:r>
            <a:endParaRPr lang="en-US" dirty="0"/>
          </a:p>
        </p:txBody>
      </p:sp>
      <p:sp>
        <p:nvSpPr>
          <p:cNvPr id="3" name="Text Placeholder 2"/>
          <p:cNvSpPr>
            <a:spLocks noGrp="1"/>
          </p:cNvSpPr>
          <p:nvPr>
            <p:ph type="body" idx="1"/>
          </p:nvPr>
        </p:nvSpPr>
        <p:spPr>
          <a:xfrm>
            <a:off x="457200" y="1699995"/>
            <a:ext cx="8372901" cy="4422775"/>
          </a:xfrm>
          <a:prstGeom prst="rect">
            <a:avLst/>
          </a:prstGeom>
        </p:spPr>
        <p:txBody>
          <a:bodyPr vert="horz" lIns="0" tIns="0" rIns="0" bIns="45720" rtlCol="0">
            <a:noAutofit/>
          </a:bodyPr>
          <a:lstStyle/>
          <a:p>
            <a:pPr lvl="0"/>
            <a:r>
              <a:rPr lang="en-US" dirty="0" smtClean="0"/>
              <a:t>Click to add 1st-level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43400" y="6473709"/>
            <a:ext cx="457200" cy="18288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68580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dirty="0">
              <a:solidFill>
                <a:schemeClr val="accent1"/>
              </a:solidFill>
            </a:endParaRP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09" r:id="rId10"/>
    <p:sldLayoutId id="2147483695" r:id="rId11"/>
    <p:sldLayoutId id="2147483739" r:id="rId12"/>
    <p:sldLayoutId id="2147483696" r:id="rId13"/>
    <p:sldLayoutId id="2147483689" r:id="rId14"/>
    <p:sldLayoutId id="2147483710" r:id="rId15"/>
    <p:sldLayoutId id="2147483706" r:id="rId16"/>
    <p:sldLayoutId id="2147483704" r:id="rId17"/>
    <p:sldLayoutId id="2147483769" r:id="rId18"/>
    <p:sldLayoutId id="2147483770" r:id="rId19"/>
    <p:sldLayoutId id="2147483771" r:id="rId20"/>
    <p:sldLayoutId id="2147483772" r:id="rId21"/>
    <p:sldLayoutId id="2147483761" r:id="rId22"/>
    <p:sldLayoutId id="2147483762" r:id="rId23"/>
    <p:sldLayoutId id="2147483763" r:id="rId24"/>
    <p:sldLayoutId id="2147483765" r:id="rId25"/>
    <p:sldLayoutId id="2147483766" r:id="rId26"/>
    <p:sldLayoutId id="2147483775"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aburnham@anl.gov"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7.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34.emf"/><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image" Target="../media/image37.emf"/><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hyperlink" Target="http://greet.es.anl.gov/afleet"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p:txBody>
          <a:bodyPr/>
          <a:lstStyle/>
          <a:p>
            <a:r>
              <a:rPr lang="en-US" dirty="0" smtClean="0"/>
              <a:t>AFLEET Tool to Examine Emissions and costs of alternative fuel vehicles</a:t>
            </a:r>
            <a:endParaRPr lang="en-US" dirty="0"/>
          </a:p>
        </p:txBody>
      </p:sp>
      <p:sp>
        <p:nvSpPr>
          <p:cNvPr id="45" name="Text Placeholder 44"/>
          <p:cNvSpPr>
            <a:spLocks noGrp="1"/>
          </p:cNvSpPr>
          <p:nvPr>
            <p:ph type="body" sz="quarter" idx="12"/>
          </p:nvPr>
        </p:nvSpPr>
        <p:spPr/>
        <p:txBody>
          <a:bodyPr/>
          <a:lstStyle/>
          <a:p>
            <a:endParaRPr lang="en-US" dirty="0"/>
          </a:p>
        </p:txBody>
      </p:sp>
      <p:sp>
        <p:nvSpPr>
          <p:cNvPr id="48" name="Text Placeholder 47"/>
          <p:cNvSpPr>
            <a:spLocks noGrp="1"/>
          </p:cNvSpPr>
          <p:nvPr>
            <p:ph type="body" sz="quarter" idx="17"/>
          </p:nvPr>
        </p:nvSpPr>
        <p:spPr/>
        <p:txBody>
          <a:bodyPr/>
          <a:lstStyle/>
          <a:p>
            <a:r>
              <a:rPr lang="en-US" dirty="0" smtClean="0"/>
              <a:t>Andrew Burnham</a:t>
            </a:r>
            <a:endParaRPr lang="en-US" dirty="0"/>
          </a:p>
        </p:txBody>
      </p:sp>
      <p:sp>
        <p:nvSpPr>
          <p:cNvPr id="49" name="Text Placeholder 48"/>
          <p:cNvSpPr>
            <a:spLocks noGrp="1"/>
          </p:cNvSpPr>
          <p:nvPr>
            <p:ph type="body" sz="quarter" idx="18"/>
          </p:nvPr>
        </p:nvSpPr>
        <p:spPr/>
        <p:txBody>
          <a:bodyPr/>
          <a:lstStyle/>
          <a:p>
            <a:r>
              <a:rPr lang="en-US" dirty="0" smtClean="0"/>
              <a:t>Principal Environmental Scientist</a:t>
            </a:r>
          </a:p>
          <a:p>
            <a:r>
              <a:rPr lang="en-US" dirty="0" smtClean="0">
                <a:hlinkClick r:id="rId2"/>
              </a:rPr>
              <a:t>aburnham@anl.gov</a:t>
            </a:r>
            <a:endParaRPr lang="en-US" dirty="0" smtClean="0"/>
          </a:p>
          <a:p>
            <a:endParaRPr lang="en-US" dirty="0"/>
          </a:p>
        </p:txBody>
      </p:sp>
      <p:sp>
        <p:nvSpPr>
          <p:cNvPr id="51" name="Text Placeholder 50"/>
          <p:cNvSpPr>
            <a:spLocks noGrp="1"/>
          </p:cNvSpPr>
          <p:nvPr>
            <p:ph type="body" sz="quarter" idx="21"/>
          </p:nvPr>
        </p:nvSpPr>
        <p:spPr/>
        <p:txBody>
          <a:bodyPr/>
          <a:lstStyle/>
          <a:p>
            <a:r>
              <a:rPr lang="en-US" dirty="0" smtClean="0"/>
              <a:t> </a:t>
            </a:r>
            <a:endParaRPr lang="en-US" dirty="0"/>
          </a:p>
        </p:txBody>
      </p:sp>
      <p:sp>
        <p:nvSpPr>
          <p:cNvPr id="52" name="Text Placeholder 51"/>
          <p:cNvSpPr>
            <a:spLocks noGrp="1"/>
          </p:cNvSpPr>
          <p:nvPr>
            <p:ph type="body" sz="quarter" idx="22"/>
          </p:nvPr>
        </p:nvSpPr>
        <p:spPr/>
        <p:txBody>
          <a:bodyPr/>
          <a:lstStyle/>
          <a:p>
            <a:r>
              <a:rPr lang="en-US" dirty="0" smtClean="0"/>
              <a:t> </a:t>
            </a:r>
            <a:endParaRPr lang="en-US" dirty="0"/>
          </a:p>
        </p:txBody>
      </p:sp>
      <p:sp>
        <p:nvSpPr>
          <p:cNvPr id="53" name="Text Placeholder 52"/>
          <p:cNvSpPr>
            <a:spLocks noGrp="1"/>
          </p:cNvSpPr>
          <p:nvPr>
            <p:ph type="body" sz="quarter" idx="25"/>
          </p:nvPr>
        </p:nvSpPr>
        <p:spPr/>
        <p:txBody>
          <a:bodyPr/>
          <a:lstStyle/>
          <a:p>
            <a:r>
              <a:rPr lang="en-US" dirty="0" smtClean="0"/>
              <a:t> </a:t>
            </a:r>
            <a:endParaRPr lang="en-US" dirty="0"/>
          </a:p>
        </p:txBody>
      </p:sp>
      <p:sp>
        <p:nvSpPr>
          <p:cNvPr id="54" name="Text Placeholder 53"/>
          <p:cNvSpPr>
            <a:spLocks noGrp="1"/>
          </p:cNvSpPr>
          <p:nvPr>
            <p:ph type="body" sz="quarter" idx="26"/>
          </p:nvPr>
        </p:nvSpPr>
        <p:spPr/>
        <p:txBody>
          <a:bodyPr/>
          <a:lstStyle/>
          <a:p>
            <a:r>
              <a:rPr lang="en-US" dirty="0" smtClean="0"/>
              <a:t> </a:t>
            </a:r>
            <a:endParaRPr lang="en-US" dirty="0"/>
          </a:p>
        </p:txBody>
      </p:sp>
      <p:sp>
        <p:nvSpPr>
          <p:cNvPr id="50" name="Text Placeholder 49"/>
          <p:cNvSpPr>
            <a:spLocks noGrp="1"/>
          </p:cNvSpPr>
          <p:nvPr>
            <p:ph type="body" sz="quarter" idx="19"/>
          </p:nvPr>
        </p:nvSpPr>
        <p:spPr>
          <a:xfrm>
            <a:off x="469900" y="5722806"/>
            <a:ext cx="5894492" cy="515411"/>
          </a:xfrm>
        </p:spPr>
        <p:txBody>
          <a:bodyPr/>
          <a:lstStyle/>
          <a:p>
            <a:r>
              <a:rPr lang="en-US" dirty="0" smtClean="0"/>
              <a:t>NASEO VW </a:t>
            </a:r>
            <a:r>
              <a:rPr lang="en-US" dirty="0"/>
              <a:t>Settlement Emissions Tools </a:t>
            </a:r>
            <a:r>
              <a:rPr lang="en-US" dirty="0" smtClean="0"/>
              <a:t>Webinar</a:t>
            </a:r>
          </a:p>
          <a:p>
            <a:r>
              <a:rPr lang="en-US" dirty="0" smtClean="0"/>
              <a:t>March 29, 2017</a:t>
            </a:r>
          </a:p>
        </p:txBody>
      </p:sp>
      <p:sp>
        <p:nvSpPr>
          <p:cNvPr id="55" name="Text Placeholder 54"/>
          <p:cNvSpPr>
            <a:spLocks noGrp="1"/>
          </p:cNvSpPr>
          <p:nvPr>
            <p:ph type="body" sz="quarter" idx="27"/>
          </p:nvPr>
        </p:nvSpPr>
        <p:spPr/>
        <p:txBody>
          <a:bodyPr/>
          <a:lstStyle/>
          <a:p>
            <a:r>
              <a:rPr lang="en-US" dirty="0" smtClean="0"/>
              <a:t> </a:t>
            </a:r>
            <a:endParaRPr lang="en-US" dirty="0"/>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9281" b="9281"/>
          <a:stretch>
            <a:fillRect/>
          </a:stretch>
        </p:blipFill>
        <p:spPr/>
      </p:pic>
    </p:spTree>
    <p:extLst>
      <p:ext uri="{BB962C8B-B14F-4D97-AF65-F5344CB8AC3E}">
        <p14:creationId xmlns:p14="http://schemas.microsoft.com/office/powerpoint/2010/main" val="3684544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22287" y="931862"/>
            <a:ext cx="7935913" cy="4859338"/>
          </a:xfrm>
        </p:spPr>
        <p:txBody>
          <a:bodyPr/>
          <a:lstStyle/>
          <a:p>
            <a:pPr marL="0" indent="0" algn="ctr" eaLnBrk="1" hangingPunct="1">
              <a:buFont typeface="Wingdings" pitchFamily="2" charset="2"/>
              <a:buNone/>
            </a:pPr>
            <a:r>
              <a:rPr lang="en-US" altLang="en-US" b="1" dirty="0" smtClean="0"/>
              <a:t>Argonne National Laboratory’s work is supported by the U.S. Department of Energy, Office of Energy Efficiency and Renewable Energy</a:t>
            </a:r>
          </a:p>
          <a:p>
            <a:pPr marL="0" indent="0" algn="ctr" eaLnBrk="1" hangingPunct="1">
              <a:buFont typeface="Wingdings" pitchFamily="2" charset="2"/>
              <a:buNone/>
            </a:pPr>
            <a:endParaRPr lang="en-US" altLang="en-US" sz="1000" b="1" dirty="0" smtClean="0"/>
          </a:p>
          <a:p>
            <a:pPr marL="0" indent="0" algn="ctr" eaLnBrk="1" hangingPunct="1">
              <a:buFont typeface="Wingdings" pitchFamily="2" charset="2"/>
              <a:buNone/>
            </a:pPr>
            <a:r>
              <a:rPr lang="en-US" altLang="en-US" b="1" dirty="0" smtClean="0"/>
              <a:t>This work has been supported and assisted by:</a:t>
            </a:r>
          </a:p>
          <a:p>
            <a:pPr marL="0" indent="0" algn="ctr" eaLnBrk="1" hangingPunct="1">
              <a:buFont typeface="Wingdings" pitchFamily="2" charset="2"/>
              <a:buNone/>
            </a:pPr>
            <a:r>
              <a:rPr lang="en-US" altLang="en-US" b="1" dirty="0" smtClean="0"/>
              <a:t>Linda Bluestein: U.S. Department of Energy</a:t>
            </a:r>
          </a:p>
          <a:p>
            <a:pPr marL="0" indent="0" algn="ctr" eaLnBrk="1" hangingPunct="1">
              <a:buFont typeface="Wingdings" pitchFamily="2" charset="2"/>
              <a:buNone/>
            </a:pPr>
            <a:r>
              <a:rPr lang="en-US" altLang="en-US" b="1" dirty="0" smtClean="0"/>
              <a:t>Dennis Smith: U.S. Department of Energy</a:t>
            </a:r>
          </a:p>
          <a:p>
            <a:pPr marL="0" indent="0" algn="ctr" eaLnBrk="1" hangingPunct="1">
              <a:buNone/>
            </a:pPr>
            <a:r>
              <a:rPr lang="en-US" altLang="en-US" dirty="0" smtClean="0"/>
              <a:t>Marcy </a:t>
            </a:r>
            <a:r>
              <a:rPr lang="en-US" altLang="en-US" dirty="0"/>
              <a:t>Rood Werpy: </a:t>
            </a:r>
            <a:r>
              <a:rPr lang="en-US" altLang="en-US" dirty="0" smtClean="0"/>
              <a:t>Argonne</a:t>
            </a:r>
          </a:p>
          <a:p>
            <a:pPr marL="0" indent="0" algn="ctr" eaLnBrk="1" hangingPunct="1">
              <a:buNone/>
            </a:pPr>
            <a:r>
              <a:rPr lang="en-US" altLang="en-US" dirty="0" smtClean="0"/>
              <a:t>Michael </a:t>
            </a:r>
            <a:r>
              <a:rPr lang="en-US" altLang="en-US" dirty="0"/>
              <a:t>Wang: </a:t>
            </a:r>
            <a:r>
              <a:rPr lang="en-US" altLang="en-US" dirty="0" smtClean="0"/>
              <a:t>Argonne</a:t>
            </a:r>
          </a:p>
          <a:p>
            <a:pPr marL="0" indent="0" algn="ctr" eaLnBrk="1" hangingPunct="1">
              <a:buNone/>
            </a:pPr>
            <a:r>
              <a:rPr lang="en-US" altLang="en-US" dirty="0" smtClean="0"/>
              <a:t>Hao </a:t>
            </a:r>
            <a:r>
              <a:rPr lang="en-US" altLang="en-US" dirty="0"/>
              <a:t>Cai: </a:t>
            </a:r>
            <a:r>
              <a:rPr lang="en-US" altLang="en-US" dirty="0" smtClean="0"/>
              <a:t>Argonne</a:t>
            </a:r>
          </a:p>
          <a:p>
            <a:pPr marL="0" indent="0" algn="ctr" eaLnBrk="1" hangingPunct="1">
              <a:buNone/>
            </a:pPr>
            <a:r>
              <a:rPr lang="en-US" altLang="en-US" dirty="0"/>
              <a:t>Kelly </a:t>
            </a:r>
            <a:r>
              <a:rPr lang="en-US" altLang="en-US" dirty="0" smtClean="0"/>
              <a:t>Vazquez, Luis Gomes, Kevin Lee, Walter Schaefer</a:t>
            </a:r>
            <a:endParaRPr lang="en-US" altLang="en-US" b="1" dirty="0" smtClean="0"/>
          </a:p>
        </p:txBody>
      </p:sp>
      <p:sp>
        <p:nvSpPr>
          <p:cNvPr id="3" name="Slide Number Placeholder 2"/>
          <p:cNvSpPr>
            <a:spLocks noGrp="1"/>
          </p:cNvSpPr>
          <p:nvPr>
            <p:ph type="sldNum" sz="quarter" idx="13"/>
          </p:nvPr>
        </p:nvSpPr>
        <p:spPr/>
        <p:txBody>
          <a:bodyPr/>
          <a:lstStyle/>
          <a:p>
            <a:pPr>
              <a:defRPr/>
            </a:pPr>
            <a:fld id="{293B1A58-0FC0-4B0A-B4BD-9BE938A642AD}" type="slidenum">
              <a:rPr lang="en-US" smtClean="0"/>
              <a:pPr>
                <a:defRPr/>
              </a:pPr>
              <a:t>10</a:t>
            </a:fld>
            <a:endParaRPr lang="en-US" dirty="0"/>
          </a:p>
        </p:txBody>
      </p:sp>
      <p:sp>
        <p:nvSpPr>
          <p:cNvPr id="2" name="Title 1"/>
          <p:cNvSpPr>
            <a:spLocks noGrp="1"/>
          </p:cNvSpPr>
          <p:nvPr>
            <p:ph type="title"/>
          </p:nvPr>
        </p:nvSpPr>
        <p:spPr/>
        <p:txBody>
          <a:bodyPr/>
          <a:lstStyle/>
          <a:p>
            <a:pPr algn="ctr"/>
            <a:r>
              <a:rPr lang="en-US" altLang="en-US" dirty="0"/>
              <a:t>Thank you!!!</a:t>
            </a:r>
            <a:endParaRPr lang="en-US" dirty="0"/>
          </a:p>
        </p:txBody>
      </p:sp>
    </p:spTree>
    <p:extLst>
      <p:ext uri="{BB962C8B-B14F-4D97-AF65-F5344CB8AC3E}">
        <p14:creationId xmlns:p14="http://schemas.microsoft.com/office/powerpoint/2010/main" val="2776947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Backup </a:t>
            </a:r>
            <a:r>
              <a:rPr lang="en-US" dirty="0" smtClean="0"/>
              <a:t>Slides</a:t>
            </a:r>
            <a:endParaRPr lang="en-US" dirty="0"/>
          </a:p>
        </p:txBody>
      </p:sp>
    </p:spTree>
    <p:extLst>
      <p:ext uri="{BB962C8B-B14F-4D97-AF65-F5344CB8AC3E}">
        <p14:creationId xmlns:p14="http://schemas.microsoft.com/office/powerpoint/2010/main" val="704345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smtClean="0"/>
              <a:t>AFLEET Tutorial – Demo #1</a:t>
            </a:r>
          </a:p>
        </p:txBody>
      </p:sp>
      <p:sp>
        <p:nvSpPr>
          <p:cNvPr id="36867" name="Rectangle 3"/>
          <p:cNvSpPr>
            <a:spLocks noGrp="1" noChangeArrowheads="1"/>
          </p:cNvSpPr>
          <p:nvPr>
            <p:ph type="body" idx="1"/>
          </p:nvPr>
        </p:nvSpPr>
        <p:spPr>
          <a:xfrm>
            <a:off x="152400" y="990600"/>
            <a:ext cx="8797925" cy="1190625"/>
          </a:xfrm>
        </p:spPr>
        <p:txBody>
          <a:bodyPr/>
          <a:lstStyle/>
          <a:p>
            <a:pPr marL="0" indent="0" algn="ctr" eaLnBrk="1" hangingPunct="1">
              <a:buNone/>
            </a:pPr>
            <a:r>
              <a:rPr lang="en-US" altLang="en-US" sz="3600" dirty="0" smtClean="0"/>
              <a:t>Using the Fleet Energy &amp; Emissions Footprint Calculator to Examine Existing Fleet</a:t>
            </a:r>
          </a:p>
        </p:txBody>
      </p:sp>
      <p:sp>
        <p:nvSpPr>
          <p:cNvPr id="2" name="Slide Number Placeholder 1"/>
          <p:cNvSpPr>
            <a:spLocks noGrp="1"/>
          </p:cNvSpPr>
          <p:nvPr>
            <p:ph type="sldNum" sz="quarter" idx="13"/>
          </p:nvPr>
        </p:nvSpPr>
        <p:spPr/>
        <p:txBody>
          <a:bodyPr/>
          <a:lstStyle/>
          <a:p>
            <a:pPr>
              <a:defRPr/>
            </a:pPr>
            <a:fld id="{FAD03641-C880-4AE1-A700-688B088A6243}" type="slidenum">
              <a:rPr lang="en-US" smtClean="0"/>
              <a:pPr>
                <a:defRPr/>
              </a:pPr>
              <a:t>12</a:t>
            </a:fld>
            <a:endParaRPr lang="en-US" dirty="0"/>
          </a:p>
        </p:txBody>
      </p:sp>
      <p:pic>
        <p:nvPicPr>
          <p:cNvPr id="3074" name="Picture 2" descr="C:\Users\aburnham\Desktop\fleet-c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20" y="3048001"/>
            <a:ext cx="5029200" cy="205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798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a:t>
            </a:r>
            <a:r>
              <a:rPr lang="en-US" altLang="en-US" sz="2000" dirty="0"/>
              <a:t>Fleet Energy &amp; Emissions Footprint Calculator</a:t>
            </a:r>
            <a:endParaRPr lang="en-US" altLang="en-US" sz="2000" dirty="0" smtClean="0"/>
          </a:p>
        </p:txBody>
      </p:sp>
      <p:sp>
        <p:nvSpPr>
          <p:cNvPr id="35843" name="Rectangle 3"/>
          <p:cNvSpPr>
            <a:spLocks noGrp="1" noChangeArrowheads="1"/>
          </p:cNvSpPr>
          <p:nvPr>
            <p:ph type="body" idx="1"/>
          </p:nvPr>
        </p:nvSpPr>
        <p:spPr>
          <a:xfrm>
            <a:off x="346074" y="2057400"/>
            <a:ext cx="8645526" cy="1547812"/>
          </a:xfrm>
        </p:spPr>
        <p:txBody>
          <a:bodyPr/>
          <a:lstStyle/>
          <a:p>
            <a:pPr eaLnBrk="1" hangingPunct="1"/>
            <a:r>
              <a:rPr lang="en-US" altLang="en-US" dirty="0" smtClean="0"/>
              <a:t>2nd step: </a:t>
            </a:r>
            <a:r>
              <a:rPr lang="en-US" dirty="0"/>
              <a:t>if </a:t>
            </a:r>
            <a:r>
              <a:rPr lang="en-US" dirty="0" smtClean="0"/>
              <a:t>necessary, </a:t>
            </a:r>
            <a:r>
              <a:rPr lang="en-US" altLang="en-US" dirty="0" smtClean="0"/>
              <a:t>adjust fuel production assumptions </a:t>
            </a:r>
            <a:r>
              <a:rPr lang="en-US" dirty="0"/>
              <a:t>on “Inputs” </a:t>
            </a:r>
            <a:r>
              <a:rPr lang="en-US" dirty="0" smtClean="0"/>
              <a:t>sheet</a:t>
            </a:r>
            <a:endParaRPr lang="en-US" altLang="en-US" dirty="0" smtClean="0"/>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13</a:t>
            </a:fld>
            <a:endParaRPr lang="en-US" dirty="0"/>
          </a:p>
        </p:txBody>
      </p:sp>
      <p:sp>
        <p:nvSpPr>
          <p:cNvPr id="6" name="Rectangle 3"/>
          <p:cNvSpPr txBox="1">
            <a:spLocks noChangeArrowheads="1"/>
          </p:cNvSpPr>
          <p:nvPr/>
        </p:nvSpPr>
        <p:spPr bwMode="auto">
          <a:xfrm>
            <a:off x="346075" y="814388"/>
            <a:ext cx="84169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F497D"/>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800">
                <a:solidFill>
                  <a:schemeClr val="tx1"/>
                </a:solidFill>
                <a:latin typeface="+mn-lt"/>
              </a:defRPr>
            </a:lvl2pPr>
            <a:lvl3pPr marL="1143000" indent="-228600" algn="l" rtl="0" eaLnBrk="0" fontAlgn="base" hangingPunct="0">
              <a:spcBef>
                <a:spcPct val="20000"/>
              </a:spcBef>
              <a:spcAft>
                <a:spcPct val="0"/>
              </a:spcAft>
              <a:buClr>
                <a:srgbClr val="1F497D"/>
              </a:buClr>
              <a:buChar char="•"/>
              <a:defRPr sz="1800">
                <a:solidFill>
                  <a:schemeClr val="tx1"/>
                </a:solidFill>
                <a:latin typeface="+mn-lt"/>
              </a:defRPr>
            </a:lvl3pPr>
            <a:lvl4pPr marL="1600200" indent="-228600" algn="l" rtl="0" eaLnBrk="0" fontAlgn="base" hangingPunct="0">
              <a:spcBef>
                <a:spcPct val="20000"/>
              </a:spcBef>
              <a:spcAft>
                <a:spcPct val="0"/>
              </a:spcAft>
              <a:buClr>
                <a:srgbClr val="1F497D"/>
              </a:buClr>
              <a:buChar char="–"/>
              <a:defRPr sz="1800">
                <a:solidFill>
                  <a:schemeClr val="tx1"/>
                </a:solidFill>
                <a:latin typeface="+mn-lt"/>
              </a:defRPr>
            </a:lvl4pPr>
            <a:lvl5pPr marL="2057400" indent="-228600" algn="l" rtl="0" eaLnBrk="0" fontAlgn="base" hangingPunct="0">
              <a:spcBef>
                <a:spcPct val="20000"/>
              </a:spcBef>
              <a:spcAft>
                <a:spcPct val="0"/>
              </a:spcAft>
              <a:buClr>
                <a:srgbClr val="1F497D"/>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eaLnBrk="1" hangingPunct="1"/>
            <a:r>
              <a:rPr lang="en-US" altLang="en-US" kern="0" dirty="0" smtClean="0">
                <a:solidFill>
                  <a:schemeClr val="tx1">
                    <a:lumMod val="50000"/>
                  </a:schemeClr>
                </a:solidFill>
              </a:rPr>
              <a:t>1st step: enter location on “Inputs” sheet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38250"/>
            <a:ext cx="7785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6636"/>
          <a:stretch/>
        </p:blipFill>
        <p:spPr bwMode="auto">
          <a:xfrm>
            <a:off x="530225" y="2693121"/>
            <a:ext cx="8461375" cy="369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smtClean="0"/>
              <a:t>AFLEET Tutorial – </a:t>
            </a:r>
            <a:r>
              <a:rPr lang="en-US" altLang="en-US" sz="2000" dirty="0"/>
              <a:t>Fleet Energy &amp; Emissions Footprint Calculator</a:t>
            </a:r>
            <a:endParaRPr lang="en-US" altLang="en-US" sz="2000" dirty="0" smtClean="0"/>
          </a:p>
        </p:txBody>
      </p:sp>
      <p:sp>
        <p:nvSpPr>
          <p:cNvPr id="35843" name="Rectangle 3"/>
          <p:cNvSpPr>
            <a:spLocks noGrp="1" noChangeArrowheads="1"/>
          </p:cNvSpPr>
          <p:nvPr>
            <p:ph type="body" idx="1"/>
          </p:nvPr>
        </p:nvSpPr>
        <p:spPr>
          <a:xfrm>
            <a:off x="346075" y="814388"/>
            <a:ext cx="8416925" cy="1547812"/>
          </a:xfrm>
        </p:spPr>
        <p:txBody>
          <a:bodyPr/>
          <a:lstStyle/>
          <a:p>
            <a:pPr eaLnBrk="1" hangingPunct="1"/>
            <a:r>
              <a:rPr lang="en-US" altLang="en-US" dirty="0" smtClean="0"/>
              <a:t>4th step: copy and paste fleet data into “Footprint” sheet</a:t>
            </a:r>
          </a:p>
          <a:p>
            <a:pPr lvl="1" eaLnBrk="1" hangingPunct="1"/>
            <a:r>
              <a:rPr lang="en-US" altLang="en-US" dirty="0" smtClean="0"/>
              <a:t>Model year </a:t>
            </a:r>
          </a:p>
          <a:p>
            <a:pPr lvl="1" eaLnBrk="1" hangingPunct="1"/>
            <a:r>
              <a:rPr lang="en-US" altLang="en-US" dirty="0" smtClean="0"/>
              <a:t>Annual mileage</a:t>
            </a:r>
          </a:p>
          <a:p>
            <a:pPr lvl="1" eaLnBrk="1" hangingPunct="1"/>
            <a:r>
              <a:rPr lang="en-US" altLang="en-US" dirty="0" smtClean="0"/>
              <a:t>Fuel use</a:t>
            </a:r>
          </a:p>
          <a:p>
            <a:pPr eaLnBrk="1" hangingPunct="1"/>
            <a:r>
              <a:rPr lang="en-US" altLang="en-US" dirty="0" smtClean="0"/>
              <a:t>5th step: adjust vehicle </a:t>
            </a:r>
            <a:r>
              <a:rPr lang="en-US" altLang="en-US" dirty="0"/>
              <a:t>type </a:t>
            </a:r>
            <a:r>
              <a:rPr lang="en-US" altLang="en-US" dirty="0" smtClean="0"/>
              <a:t>via drop-down</a:t>
            </a:r>
          </a:p>
          <a:p>
            <a:pPr lvl="1" eaLnBrk="1" hangingPunct="1"/>
            <a:endParaRPr lang="en-US" altLang="en-US" dirty="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14</a:t>
            </a:fld>
            <a:endParaRPr lang="en-US" dirty="0"/>
          </a:p>
        </p:txBody>
      </p:sp>
      <p:sp>
        <p:nvSpPr>
          <p:cNvPr id="6" name="Text Box 11"/>
          <p:cNvSpPr txBox="1">
            <a:spLocks noChangeArrowheads="1"/>
          </p:cNvSpPr>
          <p:nvPr/>
        </p:nvSpPr>
        <p:spPr bwMode="auto">
          <a:xfrm>
            <a:off x="1447800" y="6477000"/>
            <a:ext cx="6858000" cy="30777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dirty="0">
                <a:ea typeface="Arial Unicode MS" pitchFamily="34" charset="-128"/>
                <a:cs typeface="Arial Unicode MS" pitchFamily="34" charset="-128"/>
              </a:rPr>
              <a:t>Note: Several fuels </a:t>
            </a:r>
            <a:r>
              <a:rPr lang="en-US" altLang="en-US" sz="1400" dirty="0" smtClean="0">
                <a:ea typeface="Arial Unicode MS" pitchFamily="34" charset="-128"/>
                <a:cs typeface="Arial Unicode MS" pitchFamily="34" charset="-128"/>
              </a:rPr>
              <a:t>are </a:t>
            </a:r>
            <a:r>
              <a:rPr lang="en-US" altLang="en-US" sz="1400" dirty="0">
                <a:ea typeface="Arial Unicode MS" pitchFamily="34" charset="-128"/>
                <a:cs typeface="Arial Unicode MS" pitchFamily="34" charset="-128"/>
              </a:rPr>
              <a:t>not shown for clarity in this presentation</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62582"/>
            <a:ext cx="7772400" cy="383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276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smtClean="0"/>
              <a:t>AFLEET Tutorial – </a:t>
            </a:r>
            <a:r>
              <a:rPr lang="en-US" altLang="en-US" sz="2000" dirty="0"/>
              <a:t>Fleet Energy &amp; Emissions Footprint Calculator</a:t>
            </a:r>
            <a:endParaRPr lang="en-US" altLang="en-US" sz="2000" dirty="0" smtClean="0"/>
          </a:p>
        </p:txBody>
      </p:sp>
      <p:sp>
        <p:nvSpPr>
          <p:cNvPr id="35843" name="Rectangle 3"/>
          <p:cNvSpPr>
            <a:spLocks noGrp="1" noChangeArrowheads="1"/>
          </p:cNvSpPr>
          <p:nvPr>
            <p:ph type="body" idx="1"/>
          </p:nvPr>
        </p:nvSpPr>
        <p:spPr>
          <a:xfrm>
            <a:off x="346075" y="814388"/>
            <a:ext cx="8416925" cy="1547812"/>
          </a:xfrm>
        </p:spPr>
        <p:txBody>
          <a:bodyPr/>
          <a:lstStyle/>
          <a:p>
            <a:pPr eaLnBrk="1" hangingPunct="1"/>
            <a:r>
              <a:rPr lang="en-US" altLang="en-US" dirty="0" smtClean="0"/>
              <a:t>View existing fleet results on “Footprint Outputs” sheet</a:t>
            </a:r>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15</a:t>
            </a:fld>
            <a:endParaRPr lang="en-US" dirty="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 y="2255396"/>
            <a:ext cx="8823325" cy="230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6949440" cy="493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295400"/>
            <a:ext cx="7132320" cy="503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4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403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t>AFLEET Tutorial – Demo #2</a:t>
            </a:r>
          </a:p>
        </p:txBody>
      </p:sp>
      <p:sp>
        <p:nvSpPr>
          <p:cNvPr id="31747" name="Rectangle 3"/>
          <p:cNvSpPr>
            <a:spLocks noGrp="1" noChangeArrowheads="1"/>
          </p:cNvSpPr>
          <p:nvPr>
            <p:ph type="body" idx="1"/>
          </p:nvPr>
        </p:nvSpPr>
        <p:spPr>
          <a:xfrm>
            <a:off x="346075" y="1066800"/>
            <a:ext cx="8264525" cy="1739900"/>
          </a:xfrm>
        </p:spPr>
        <p:txBody>
          <a:bodyPr/>
          <a:lstStyle/>
          <a:p>
            <a:pPr algn="ctr" eaLnBrk="1" hangingPunct="1">
              <a:buFont typeface="Wingdings" pitchFamily="2" charset="2"/>
              <a:buNone/>
            </a:pPr>
            <a:r>
              <a:rPr lang="en-US" altLang="en-US" sz="3600" dirty="0" smtClean="0"/>
              <a:t>Using Simple Payback and TCO Calculators to Compare Potential Acquisitions </a:t>
            </a:r>
          </a:p>
        </p:txBody>
      </p:sp>
      <p:sp>
        <p:nvSpPr>
          <p:cNvPr id="2" name="Slide Number Placeholder 1"/>
          <p:cNvSpPr>
            <a:spLocks noGrp="1"/>
          </p:cNvSpPr>
          <p:nvPr>
            <p:ph type="sldNum" sz="quarter" idx="13"/>
          </p:nvPr>
        </p:nvSpPr>
        <p:spPr/>
        <p:txBody>
          <a:bodyPr/>
          <a:lstStyle/>
          <a:p>
            <a:pPr>
              <a:defRPr/>
            </a:pPr>
            <a:fld id="{16353A59-9292-425D-8F9D-BEA7414684D0}" type="slidenum">
              <a:rPr lang="en-US" smtClean="0"/>
              <a:pPr>
                <a:defRPr/>
              </a:pPr>
              <a:t>16</a:t>
            </a:fld>
            <a:endParaRPr lang="en-US" dirty="0"/>
          </a:p>
        </p:txBody>
      </p:sp>
      <p:pic>
        <p:nvPicPr>
          <p:cNvPr id="46082" name="Picture 2" descr="C:\Users\aburnham\Desktop\PriusCharging500x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72838"/>
            <a:ext cx="4663440" cy="363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2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smtClean="0"/>
              <a:t>AFLEET Tutorial – Simple Payback and TCO Calculators</a:t>
            </a:r>
          </a:p>
        </p:txBody>
      </p:sp>
      <p:sp>
        <p:nvSpPr>
          <p:cNvPr id="35843" name="Rectangle 3"/>
          <p:cNvSpPr>
            <a:spLocks noGrp="1" noChangeArrowheads="1"/>
          </p:cNvSpPr>
          <p:nvPr>
            <p:ph type="body" idx="1"/>
          </p:nvPr>
        </p:nvSpPr>
        <p:spPr>
          <a:xfrm>
            <a:off x="346075" y="814388"/>
            <a:ext cx="8416925" cy="1547812"/>
          </a:xfrm>
        </p:spPr>
        <p:txBody>
          <a:bodyPr/>
          <a:lstStyle/>
          <a:p>
            <a:pPr eaLnBrk="1" hangingPunct="1"/>
            <a:r>
              <a:rPr lang="en-US" altLang="en-US" dirty="0"/>
              <a:t>1st step: enter key inputs on “Inputs” sheet</a:t>
            </a:r>
          </a:p>
          <a:p>
            <a:pPr lvl="1" eaLnBrk="1" hangingPunct="1"/>
            <a:r>
              <a:rPr lang="en-US" altLang="en-US" dirty="0"/>
              <a:t>State, County (for </a:t>
            </a:r>
            <a:r>
              <a:rPr lang="en-US" altLang="en-US" dirty="0" smtClean="0"/>
              <a:t>externalities) &amp; vehicle </a:t>
            </a:r>
            <a:r>
              <a:rPr lang="en-US" altLang="en-US" dirty="0"/>
              <a:t>type (via drop-down)</a:t>
            </a:r>
          </a:p>
          <a:p>
            <a:pPr lvl="1" eaLnBrk="1" hangingPunct="1"/>
            <a:r>
              <a:rPr lang="en-US" altLang="en-US" dirty="0"/>
              <a:t># of vehicles, VMT, MPGGE, and purchase price</a:t>
            </a:r>
          </a:p>
          <a:p>
            <a:pPr lvl="2" eaLnBrk="1" hangingPunct="1"/>
            <a:r>
              <a:rPr lang="en-US" altLang="en-US" dirty="0"/>
              <a:t>Default and MPDGE reference values available (to the side of below tables)</a:t>
            </a:r>
          </a:p>
          <a:p>
            <a:pPr lvl="1" eaLnBrk="1" hangingPunct="1"/>
            <a:r>
              <a:rPr lang="en-US" altLang="en-US" dirty="0"/>
              <a:t>Can simulate both an LDV and HDV </a:t>
            </a:r>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17</a:t>
            </a:fld>
            <a:endParaRPr lang="en-US" dirty="0"/>
          </a:p>
        </p:txBody>
      </p:sp>
      <p:sp>
        <p:nvSpPr>
          <p:cNvPr id="11" name="Text Box 11"/>
          <p:cNvSpPr txBox="1">
            <a:spLocks noChangeArrowheads="1"/>
          </p:cNvSpPr>
          <p:nvPr/>
        </p:nvSpPr>
        <p:spPr bwMode="auto">
          <a:xfrm>
            <a:off x="1447800" y="6550223"/>
            <a:ext cx="6858000" cy="30777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dirty="0">
                <a:ea typeface="Arial Unicode MS" pitchFamily="34" charset="-128"/>
                <a:cs typeface="Arial Unicode MS" pitchFamily="34" charset="-128"/>
              </a:rPr>
              <a:t>Note: </a:t>
            </a:r>
            <a:r>
              <a:rPr lang="en-US" altLang="en-US" sz="1400" dirty="0" smtClean="0">
                <a:ea typeface="Arial Unicode MS" pitchFamily="34" charset="-128"/>
                <a:cs typeface="Arial Unicode MS" pitchFamily="34" charset="-128"/>
              </a:rPr>
              <a:t>Red cells show values changed for demo, cell color doesn’t change in AFLEET </a:t>
            </a:r>
            <a:endParaRPr lang="en-US" altLang="en-US" sz="1400" dirty="0">
              <a:ea typeface="Arial Unicode MS" pitchFamily="34" charset="-128"/>
              <a:cs typeface="Arial Unicode MS" pitchFamily="34" charset="-128"/>
            </a:endParaRP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2590800"/>
            <a:ext cx="7639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3167117"/>
            <a:ext cx="763905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ppt_x"/>
                                          </p:val>
                                        </p:tav>
                                        <p:tav tm="100000">
                                          <p:val>
                                            <p:strVal val="#ppt_x"/>
                                          </p:val>
                                        </p:tav>
                                      </p:tavLst>
                                    </p:anim>
                                    <p:anim calcmode="lin" valueType="num">
                                      <p:cBhvr additive="base">
                                        <p:cTn id="8"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35843" name="Rectangle 3"/>
          <p:cNvSpPr>
            <a:spLocks noGrp="1" noChangeArrowheads="1"/>
          </p:cNvSpPr>
          <p:nvPr>
            <p:ph type="body" idx="1"/>
          </p:nvPr>
        </p:nvSpPr>
        <p:spPr>
          <a:xfrm>
            <a:off x="346075" y="814388"/>
            <a:ext cx="7935913" cy="1547812"/>
          </a:xfrm>
        </p:spPr>
        <p:txBody>
          <a:bodyPr/>
          <a:lstStyle/>
          <a:p>
            <a:pPr eaLnBrk="1" hangingPunct="1"/>
            <a:r>
              <a:rPr lang="en-US" altLang="en-US" dirty="0"/>
              <a:t>2nd step: enter key fuel price inputs  on “Inputs” sheet</a:t>
            </a:r>
          </a:p>
          <a:p>
            <a:pPr lvl="1" eaLnBrk="1" hangingPunct="1"/>
            <a:r>
              <a:rPr lang="en-US" altLang="en-US" dirty="0"/>
              <a:t>Choose either public or private station fuel pricing (via drop-down)</a:t>
            </a:r>
          </a:p>
          <a:p>
            <a:pPr lvl="2" eaLnBrk="1" hangingPunct="1"/>
            <a:r>
              <a:rPr lang="en-US" altLang="en-US" dirty="0"/>
              <a:t>Results based on state level AFPR data</a:t>
            </a:r>
          </a:p>
          <a:p>
            <a:pPr lvl="1" eaLnBrk="1" hangingPunct="1"/>
            <a:r>
              <a:rPr lang="en-US" altLang="en-US" dirty="0"/>
              <a:t>Choose if you want to look at fuel price sensitivity for simple payback (via drop-down)</a:t>
            </a:r>
          </a:p>
          <a:p>
            <a:pPr lvl="1" eaLnBrk="1" hangingPunct="1"/>
            <a:r>
              <a:rPr lang="en-US" altLang="en-US" dirty="0"/>
              <a:t>Enter fuel price </a:t>
            </a:r>
            <a:r>
              <a:rPr lang="en-US" altLang="en-US" dirty="0" smtClean="0"/>
              <a:t>data (in respective fuel unit)</a:t>
            </a:r>
            <a:endParaRPr lang="en-US" altLang="en-US" dirty="0"/>
          </a:p>
          <a:p>
            <a:pPr lvl="1" eaLnBrk="1" hangingPunct="1"/>
            <a:endParaRPr lang="en-US" altLang="en-US" dirty="0" smtClean="0"/>
          </a:p>
          <a:p>
            <a:pPr lvl="2" eaLnBrk="1" hangingPunct="1"/>
            <a:endParaRPr lang="en-US" altLang="en-US" dirty="0" smtClean="0"/>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18</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2679700"/>
            <a:ext cx="6445250"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96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35843" name="Rectangle 3"/>
          <p:cNvSpPr>
            <a:spLocks noGrp="1" noChangeArrowheads="1"/>
          </p:cNvSpPr>
          <p:nvPr>
            <p:ph type="body" idx="1"/>
          </p:nvPr>
        </p:nvSpPr>
        <p:spPr>
          <a:xfrm>
            <a:off x="346075" y="814388"/>
            <a:ext cx="7935913" cy="1547812"/>
          </a:xfrm>
        </p:spPr>
        <p:txBody>
          <a:bodyPr/>
          <a:lstStyle/>
          <a:p>
            <a:pPr eaLnBrk="1" hangingPunct="1"/>
            <a:r>
              <a:rPr lang="en-US" altLang="en-US" dirty="0"/>
              <a:t>3rd step: enter TCO inputs on “Inputs” sheet</a:t>
            </a:r>
          </a:p>
          <a:p>
            <a:pPr lvl="1" eaLnBrk="1" hangingPunct="1"/>
            <a:endParaRPr lang="en-US" altLang="en-US" dirty="0" smtClean="0"/>
          </a:p>
          <a:p>
            <a:pPr lvl="2" eaLnBrk="1" hangingPunct="1"/>
            <a:endParaRPr lang="en-US" altLang="en-US" dirty="0" smtClean="0"/>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19</a:t>
            </a:fld>
            <a:endParaRPr lang="en-U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6502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015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Argonne National Laboratory - Lemont, 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4648200"/>
            <a:ext cx="182879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1.eere.energy.gov/cleancities/toolbox/images/cclogo_for_p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1175" y="4761866"/>
            <a:ext cx="2498032" cy="16459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r>
              <a:rPr lang="en-US" dirty="0"/>
              <a:t>AirCRED</a:t>
            </a:r>
          </a:p>
          <a:p>
            <a:pPr lvl="1"/>
            <a:r>
              <a:rPr lang="en-US" dirty="0"/>
              <a:t>O</a:t>
            </a:r>
            <a:r>
              <a:rPr lang="en-US" baseline="-25000" dirty="0"/>
              <a:t>3</a:t>
            </a:r>
            <a:r>
              <a:rPr lang="en-US" dirty="0"/>
              <a:t> precursor &amp; CO emission credits from AFVs for SIPs</a:t>
            </a:r>
          </a:p>
          <a:p>
            <a:endParaRPr lang="en-US" dirty="0"/>
          </a:p>
          <a:p>
            <a:r>
              <a:rPr lang="en-US" dirty="0"/>
              <a:t>Clean Cities AOI 4 Emissions Benefit Tool</a:t>
            </a:r>
          </a:p>
          <a:p>
            <a:pPr lvl="1"/>
            <a:r>
              <a:rPr lang="en-US" dirty="0"/>
              <a:t>GHG &amp; air pollutant benefits of ARRA grant proposals</a:t>
            </a:r>
          </a:p>
          <a:p>
            <a:endParaRPr lang="en-US" dirty="0"/>
          </a:p>
          <a:p>
            <a:r>
              <a:rPr lang="en-US" dirty="0"/>
              <a:t>GREET Fleet Footprint Calculator </a:t>
            </a:r>
          </a:p>
          <a:p>
            <a:pPr lvl="1"/>
            <a:r>
              <a:rPr lang="en-US" dirty="0"/>
              <a:t>Petroleum use &amp; GHG footprints of HDVs &amp; off-road equipment</a:t>
            </a:r>
          </a:p>
          <a:p>
            <a:endParaRPr lang="en-US" dirty="0"/>
          </a:p>
          <a:p>
            <a:endParaRPr lang="en-US" dirty="0"/>
          </a:p>
        </p:txBody>
      </p:sp>
      <p:sp>
        <p:nvSpPr>
          <p:cNvPr id="7" name="Title 6"/>
          <p:cNvSpPr>
            <a:spLocks noGrp="1"/>
          </p:cNvSpPr>
          <p:nvPr>
            <p:ph type="title"/>
          </p:nvPr>
        </p:nvSpPr>
        <p:spPr/>
        <p:txBody>
          <a:bodyPr/>
          <a:lstStyle/>
          <a:p>
            <a:r>
              <a:rPr lang="en-US" dirty="0"/>
              <a:t>Argonne has Supported DOE’s Clean Cities with Tool Development for 15+ Years</a:t>
            </a:r>
          </a:p>
        </p:txBody>
      </p:sp>
      <p:sp>
        <p:nvSpPr>
          <p:cNvPr id="12" name="Slide Number Placeholder 11"/>
          <p:cNvSpPr>
            <a:spLocks noGrp="1"/>
          </p:cNvSpPr>
          <p:nvPr>
            <p:ph type="sldNum" sz="quarter" idx="13"/>
          </p:nvPr>
        </p:nvSpPr>
        <p:spPr/>
        <p:txBody>
          <a:bodyPr/>
          <a:lstStyle/>
          <a:p>
            <a:pPr>
              <a:defRPr/>
            </a:pPr>
            <a:fld id="{293B1A58-0FC0-4B0A-B4BD-9BE938A642AD}" type="slidenum">
              <a:rPr lang="en-US" smtClean="0"/>
              <a:pPr>
                <a:defRPr/>
              </a:pPr>
              <a:t>2</a:t>
            </a:fld>
            <a:endParaRPr lang="en-US" dirty="0"/>
          </a:p>
        </p:txBody>
      </p:sp>
    </p:spTree>
    <p:extLst>
      <p:ext uri="{BB962C8B-B14F-4D97-AF65-F5344CB8AC3E}">
        <p14:creationId xmlns:p14="http://schemas.microsoft.com/office/powerpoint/2010/main" val="42104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20</a:t>
            </a:fld>
            <a:endParaRPr lang="en-US" dirty="0"/>
          </a:p>
        </p:txBody>
      </p:sp>
      <p:sp>
        <p:nvSpPr>
          <p:cNvPr id="10" name="Rectangle 3"/>
          <p:cNvSpPr txBox="1">
            <a:spLocks noChangeArrowheads="1"/>
          </p:cNvSpPr>
          <p:nvPr/>
        </p:nvSpPr>
        <p:spPr bwMode="auto">
          <a:xfrm>
            <a:off x="346075" y="814388"/>
            <a:ext cx="7935913"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F497D"/>
              </a:buClr>
              <a:buFont typeface="Wingdings" pitchFamily="2" charset="2"/>
              <a:buChar char="§"/>
              <a:defRPr sz="2000" b="1">
                <a:solidFill>
                  <a:schemeClr val="tx1">
                    <a:lumMod val="50000"/>
                  </a:schemeClr>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800">
                <a:solidFill>
                  <a:schemeClr val="tx1">
                    <a:lumMod val="50000"/>
                  </a:schemeClr>
                </a:solidFill>
                <a:latin typeface="+mn-lt"/>
              </a:defRPr>
            </a:lvl2pPr>
            <a:lvl3pPr marL="1143000" indent="-228600" algn="l" rtl="0" eaLnBrk="0" fontAlgn="base" hangingPunct="0">
              <a:spcBef>
                <a:spcPct val="20000"/>
              </a:spcBef>
              <a:spcAft>
                <a:spcPct val="0"/>
              </a:spcAft>
              <a:buClr>
                <a:srgbClr val="1F497D"/>
              </a:buClr>
              <a:buChar char="•"/>
              <a:defRPr sz="1800">
                <a:solidFill>
                  <a:schemeClr val="tx1">
                    <a:lumMod val="50000"/>
                  </a:schemeClr>
                </a:solidFill>
                <a:latin typeface="+mn-lt"/>
              </a:defRPr>
            </a:lvl3pPr>
            <a:lvl4pPr marL="1600200" indent="-228600" algn="l" rtl="0" eaLnBrk="0" fontAlgn="base" hangingPunct="0">
              <a:spcBef>
                <a:spcPct val="20000"/>
              </a:spcBef>
              <a:spcAft>
                <a:spcPct val="0"/>
              </a:spcAft>
              <a:buClr>
                <a:srgbClr val="1F497D"/>
              </a:buClr>
              <a:buChar char="–"/>
              <a:defRPr sz="1800">
                <a:solidFill>
                  <a:schemeClr val="tx1">
                    <a:lumMod val="50000"/>
                  </a:schemeClr>
                </a:solidFill>
                <a:latin typeface="+mn-lt"/>
              </a:defRPr>
            </a:lvl4pPr>
            <a:lvl5pPr marL="2057400" indent="-228600" algn="l" rtl="0" eaLnBrk="0" fontAlgn="base" hangingPunct="0">
              <a:spcBef>
                <a:spcPct val="20000"/>
              </a:spcBef>
              <a:spcAft>
                <a:spcPct val="0"/>
              </a:spcAft>
              <a:buClr>
                <a:srgbClr val="1F497D"/>
              </a:buClr>
              <a:buFont typeface="Arial" charset="0"/>
              <a:buChar char="»"/>
              <a:defRPr sz="1800">
                <a:solidFill>
                  <a:schemeClr val="tx1">
                    <a:lumMod val="50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altLang="en-US" dirty="0"/>
              <a:t>4th step: adjust fuel production assumptions </a:t>
            </a:r>
            <a:r>
              <a:rPr lang="en-US" dirty="0"/>
              <a:t>on “Inputs” sheet</a:t>
            </a:r>
            <a:endParaRPr lang="en-US" altLang="en-US" dirty="0"/>
          </a:p>
        </p:txBody>
      </p:sp>
      <p:pic>
        <p:nvPicPr>
          <p:cNvPr id="491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398"/>
          <a:stretch/>
        </p:blipFill>
        <p:spPr bwMode="auto">
          <a:xfrm>
            <a:off x="243839" y="1599744"/>
            <a:ext cx="8869680" cy="386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31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400300"/>
            <a:ext cx="88392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35843" name="Rectangle 3"/>
          <p:cNvSpPr>
            <a:spLocks noGrp="1" noChangeArrowheads="1"/>
          </p:cNvSpPr>
          <p:nvPr>
            <p:ph type="body" idx="1"/>
          </p:nvPr>
        </p:nvSpPr>
        <p:spPr>
          <a:xfrm>
            <a:off x="346075" y="814388"/>
            <a:ext cx="7935913" cy="1547812"/>
          </a:xfrm>
        </p:spPr>
        <p:txBody>
          <a:bodyPr/>
          <a:lstStyle/>
          <a:p>
            <a:pPr eaLnBrk="1" hangingPunct="1"/>
            <a:r>
              <a:rPr lang="en-US" altLang="en-US" dirty="0" smtClean="0"/>
              <a:t>5th step: if examining PHEV </a:t>
            </a:r>
            <a:r>
              <a:rPr lang="en-US" altLang="en-US" dirty="0"/>
              <a:t>or EREV, enter additional </a:t>
            </a:r>
            <a:r>
              <a:rPr lang="en-US" altLang="en-US" dirty="0" smtClean="0"/>
              <a:t>data on </a:t>
            </a:r>
            <a:r>
              <a:rPr lang="en-US" dirty="0" smtClean="0"/>
              <a:t>“Payback” sheet</a:t>
            </a:r>
          </a:p>
          <a:p>
            <a:pPr lvl="1" eaLnBrk="1" hangingPunct="1"/>
            <a:r>
              <a:rPr lang="en-US" altLang="en-US" dirty="0" smtClean="0"/>
              <a:t>CD “EV mode” fuel consumption &amp; range</a:t>
            </a:r>
          </a:p>
          <a:p>
            <a:pPr lvl="1" eaLnBrk="1" hangingPunct="1"/>
            <a:r>
              <a:rPr lang="en-US" altLang="en-US" dirty="0" smtClean="0"/>
              <a:t>Charges per day &amp; days driven per week</a:t>
            </a:r>
          </a:p>
          <a:p>
            <a:pPr lvl="1" eaLnBrk="1" hangingPunct="1"/>
            <a:r>
              <a:rPr lang="en-US" altLang="en-US" dirty="0" smtClean="0"/>
              <a:t>Other secondary assumptions are on this sheet as well</a:t>
            </a:r>
          </a:p>
          <a:p>
            <a:pPr marL="914400" lvl="2" indent="0" eaLnBrk="1" hangingPunct="1">
              <a:buNone/>
            </a:pPr>
            <a:endParaRPr lang="en-US" altLang="en-US" dirty="0" smtClean="0"/>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21</a:t>
            </a:fld>
            <a:endParaRPr lang="en-US" dirty="0"/>
          </a:p>
        </p:txBody>
      </p:sp>
      <p:sp>
        <p:nvSpPr>
          <p:cNvPr id="7" name="Text Box 11"/>
          <p:cNvSpPr txBox="1">
            <a:spLocks noChangeArrowheads="1"/>
          </p:cNvSpPr>
          <p:nvPr/>
        </p:nvSpPr>
        <p:spPr bwMode="auto">
          <a:xfrm>
            <a:off x="1447800" y="6477000"/>
            <a:ext cx="6858000" cy="30777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dirty="0">
                <a:ea typeface="Arial Unicode MS" pitchFamily="34" charset="-128"/>
                <a:cs typeface="Arial Unicode MS" pitchFamily="34" charset="-128"/>
              </a:rPr>
              <a:t>Note: Several fuels </a:t>
            </a:r>
            <a:r>
              <a:rPr lang="en-US" altLang="en-US" sz="1400" dirty="0" smtClean="0">
                <a:ea typeface="Arial Unicode MS" pitchFamily="34" charset="-128"/>
                <a:cs typeface="Arial Unicode MS" pitchFamily="34" charset="-128"/>
              </a:rPr>
              <a:t>are </a:t>
            </a:r>
            <a:r>
              <a:rPr lang="en-US" altLang="en-US" sz="1400" dirty="0">
                <a:ea typeface="Arial Unicode MS" pitchFamily="34" charset="-128"/>
                <a:cs typeface="Arial Unicode MS" pitchFamily="34" charset="-128"/>
              </a:rPr>
              <a:t>not shown for clarity in this presentation</a:t>
            </a:r>
          </a:p>
        </p:txBody>
      </p:sp>
    </p:spTree>
    <p:extLst>
      <p:ext uri="{BB962C8B-B14F-4D97-AF65-F5344CB8AC3E}">
        <p14:creationId xmlns:p14="http://schemas.microsoft.com/office/powerpoint/2010/main" val="2144290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35843" name="Rectangle 3"/>
          <p:cNvSpPr>
            <a:spLocks noGrp="1" noChangeArrowheads="1"/>
          </p:cNvSpPr>
          <p:nvPr>
            <p:ph type="body" idx="1"/>
          </p:nvPr>
        </p:nvSpPr>
        <p:spPr>
          <a:xfrm>
            <a:off x="346075" y="814388"/>
            <a:ext cx="7935913" cy="1547812"/>
          </a:xfrm>
        </p:spPr>
        <p:txBody>
          <a:bodyPr/>
          <a:lstStyle/>
          <a:p>
            <a:pPr eaLnBrk="1" hangingPunct="1"/>
            <a:r>
              <a:rPr lang="en-US" altLang="en-US" dirty="0" smtClean="0"/>
              <a:t>6th step: if examining fuel </a:t>
            </a:r>
            <a:r>
              <a:rPr lang="en-US" altLang="en-US" dirty="0"/>
              <a:t>price </a:t>
            </a:r>
            <a:r>
              <a:rPr lang="en-US" altLang="en-US" dirty="0" smtClean="0"/>
              <a:t>sensitivity, enter </a:t>
            </a:r>
            <a:r>
              <a:rPr lang="en-US" altLang="en-US" dirty="0"/>
              <a:t>additional data on </a:t>
            </a:r>
            <a:r>
              <a:rPr lang="en-US" dirty="0"/>
              <a:t>“Payback” sheet</a:t>
            </a:r>
          </a:p>
          <a:p>
            <a:pPr lvl="1" eaLnBrk="1" hangingPunct="1"/>
            <a:r>
              <a:rPr lang="en-US" altLang="en-US" dirty="0" smtClean="0"/>
              <a:t>Enter high and low fuel prices for either public or private station</a:t>
            </a:r>
          </a:p>
          <a:p>
            <a:pPr lvl="2" eaLnBrk="1" hangingPunct="1"/>
            <a:r>
              <a:rPr lang="en-US" altLang="en-US" dirty="0" smtClean="0"/>
              <a:t>Can either enter values or % relative to default price</a:t>
            </a:r>
          </a:p>
          <a:p>
            <a:pPr lvl="2" eaLnBrk="1" hangingPunct="1"/>
            <a:r>
              <a:rPr lang="en-US" altLang="en-US" dirty="0" smtClean="0"/>
              <a:t>Do not have to enter multiple times for vehicles using same fuel </a:t>
            </a:r>
          </a:p>
          <a:p>
            <a:pPr marL="914400" lvl="2" indent="0" eaLnBrk="1" hangingPunct="1">
              <a:buNone/>
            </a:pPr>
            <a:endParaRPr lang="en-US" altLang="en-US" dirty="0" smtClean="0"/>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22</a:t>
            </a:fld>
            <a:endParaRPr lang="en-US" dirty="0"/>
          </a:p>
        </p:txBody>
      </p:sp>
      <p:sp>
        <p:nvSpPr>
          <p:cNvPr id="7" name="Text Box 11"/>
          <p:cNvSpPr txBox="1">
            <a:spLocks noChangeArrowheads="1"/>
          </p:cNvSpPr>
          <p:nvPr/>
        </p:nvSpPr>
        <p:spPr bwMode="auto">
          <a:xfrm>
            <a:off x="1447800" y="6477000"/>
            <a:ext cx="6858000" cy="30777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dirty="0">
                <a:ea typeface="Arial Unicode MS" pitchFamily="34" charset="-128"/>
                <a:cs typeface="Arial Unicode MS" pitchFamily="34" charset="-128"/>
              </a:rPr>
              <a:t>Note: Several fuels </a:t>
            </a:r>
            <a:r>
              <a:rPr lang="en-US" altLang="en-US" sz="1400" dirty="0" smtClean="0">
                <a:ea typeface="Arial Unicode MS" pitchFamily="34" charset="-128"/>
                <a:cs typeface="Arial Unicode MS" pitchFamily="34" charset="-128"/>
              </a:rPr>
              <a:t>are </a:t>
            </a:r>
            <a:r>
              <a:rPr lang="en-US" altLang="en-US" sz="1400" dirty="0">
                <a:ea typeface="Arial Unicode MS" pitchFamily="34" charset="-128"/>
                <a:cs typeface="Arial Unicode MS" pitchFamily="34" charset="-128"/>
              </a:rPr>
              <a:t>not shown for clarity in this presentation</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457450"/>
            <a:ext cx="876935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96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35843" name="Rectangle 3"/>
          <p:cNvSpPr>
            <a:spLocks noGrp="1" noChangeArrowheads="1"/>
          </p:cNvSpPr>
          <p:nvPr>
            <p:ph type="body" idx="1"/>
          </p:nvPr>
        </p:nvSpPr>
        <p:spPr>
          <a:xfrm>
            <a:off x="346075" y="814388"/>
            <a:ext cx="8493125" cy="1547812"/>
          </a:xfrm>
        </p:spPr>
        <p:txBody>
          <a:bodyPr/>
          <a:lstStyle/>
          <a:p>
            <a:pPr eaLnBrk="1" hangingPunct="1"/>
            <a:r>
              <a:rPr lang="en-US" altLang="en-US" dirty="0" smtClean="0"/>
              <a:t>7th step: if examining infrastructure costs, enter </a:t>
            </a:r>
            <a:r>
              <a:rPr lang="en-US" altLang="en-US" dirty="0"/>
              <a:t>additional data on </a:t>
            </a:r>
            <a:r>
              <a:rPr lang="en-US" dirty="0"/>
              <a:t>“Payback” sheet</a:t>
            </a:r>
          </a:p>
          <a:p>
            <a:pPr lvl="1" eaLnBrk="1" hangingPunct="1"/>
            <a:r>
              <a:rPr lang="en-US" altLang="en-US" dirty="0" smtClean="0"/>
              <a:t>Enter station type (via drop down), number of stations, and station &amp; O&amp;M costs </a:t>
            </a:r>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23</a:t>
            </a:fld>
            <a:endParaRPr lang="en-US" dirty="0"/>
          </a:p>
        </p:txBody>
      </p:sp>
      <p:sp>
        <p:nvSpPr>
          <p:cNvPr id="7" name="Text Box 11"/>
          <p:cNvSpPr txBox="1">
            <a:spLocks noChangeArrowheads="1"/>
          </p:cNvSpPr>
          <p:nvPr/>
        </p:nvSpPr>
        <p:spPr bwMode="auto">
          <a:xfrm>
            <a:off x="1447800" y="6477000"/>
            <a:ext cx="6858000" cy="30777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dirty="0">
                <a:ea typeface="Arial Unicode MS" pitchFamily="34" charset="-128"/>
                <a:cs typeface="Arial Unicode MS" pitchFamily="34" charset="-128"/>
              </a:rPr>
              <a:t>Note: Several fuels </a:t>
            </a:r>
            <a:r>
              <a:rPr lang="en-US" altLang="en-US" sz="1400" dirty="0" smtClean="0">
                <a:ea typeface="Arial Unicode MS" pitchFamily="34" charset="-128"/>
                <a:cs typeface="Arial Unicode MS" pitchFamily="34" charset="-128"/>
              </a:rPr>
              <a:t>are </a:t>
            </a:r>
            <a:r>
              <a:rPr lang="en-US" altLang="en-US" sz="1400" dirty="0">
                <a:ea typeface="Arial Unicode MS" pitchFamily="34" charset="-128"/>
                <a:cs typeface="Arial Unicode MS" pitchFamily="34" charset="-128"/>
              </a:rPr>
              <a:t>not shown for clarity in this presentation</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209800"/>
            <a:ext cx="79438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088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35843" name="Rectangle 3"/>
          <p:cNvSpPr>
            <a:spLocks noGrp="1" noChangeArrowheads="1"/>
          </p:cNvSpPr>
          <p:nvPr>
            <p:ph type="body" idx="1"/>
          </p:nvPr>
        </p:nvSpPr>
        <p:spPr>
          <a:xfrm>
            <a:off x="346075" y="814388"/>
            <a:ext cx="7935913" cy="1547812"/>
          </a:xfrm>
        </p:spPr>
        <p:txBody>
          <a:bodyPr/>
          <a:lstStyle/>
          <a:p>
            <a:pPr eaLnBrk="1" hangingPunct="1"/>
            <a:r>
              <a:rPr lang="en-US" altLang="en-US" dirty="0" smtClean="0"/>
              <a:t>View results on “Payback Outputs” sheet</a:t>
            </a:r>
            <a:endParaRPr lang="en-US" dirty="0" smtClean="0"/>
          </a:p>
          <a:p>
            <a:pPr lvl="1" eaLnBrk="1" hangingPunct="1"/>
            <a:endParaRPr lang="en-US" altLang="en-US" dirty="0" smtClean="0"/>
          </a:p>
          <a:p>
            <a:pPr marL="914400" lvl="2" indent="0" eaLnBrk="1" hangingPunct="1">
              <a:buNone/>
            </a:pPr>
            <a:endParaRPr lang="en-US" altLang="en-US" dirty="0" smtClean="0"/>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24</a:t>
            </a:fld>
            <a:endParaRPr lang="en-US" dirty="0"/>
          </a:p>
        </p:txBody>
      </p:sp>
      <p:sp>
        <p:nvSpPr>
          <p:cNvPr id="7" name="Text Box 11"/>
          <p:cNvSpPr txBox="1">
            <a:spLocks noChangeArrowheads="1"/>
          </p:cNvSpPr>
          <p:nvPr/>
        </p:nvSpPr>
        <p:spPr bwMode="auto">
          <a:xfrm>
            <a:off x="1447800" y="6477000"/>
            <a:ext cx="6858000" cy="30777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dirty="0">
                <a:ea typeface="Arial Unicode MS" pitchFamily="34" charset="-128"/>
                <a:cs typeface="Arial Unicode MS" pitchFamily="34" charset="-128"/>
              </a:rPr>
              <a:t>Note: Several fuels </a:t>
            </a:r>
            <a:r>
              <a:rPr lang="en-US" altLang="en-US" sz="1400" dirty="0" smtClean="0">
                <a:ea typeface="Arial Unicode MS" pitchFamily="34" charset="-128"/>
                <a:cs typeface="Arial Unicode MS" pitchFamily="34" charset="-128"/>
              </a:rPr>
              <a:t>are </a:t>
            </a:r>
            <a:r>
              <a:rPr lang="en-US" altLang="en-US" sz="1400" dirty="0">
                <a:ea typeface="Arial Unicode MS" pitchFamily="34" charset="-128"/>
                <a:cs typeface="Arial Unicode MS" pitchFamily="34" charset="-128"/>
              </a:rPr>
              <a:t>not shown for clarity in this presentation</a:t>
            </a:r>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21284"/>
            <a:ext cx="8229600" cy="462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295400"/>
            <a:ext cx="8229600" cy="462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295400"/>
            <a:ext cx="8229600" cy="462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907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9725" y="152400"/>
            <a:ext cx="7954963" cy="649288"/>
          </a:xfrm>
        </p:spPr>
        <p:txBody>
          <a:bodyPr/>
          <a:lstStyle/>
          <a:p>
            <a:pPr eaLnBrk="1" hangingPunct="1"/>
            <a:r>
              <a:rPr lang="en-US" altLang="en-US" sz="2000" dirty="0"/>
              <a:t>AFLEET </a:t>
            </a:r>
            <a:r>
              <a:rPr lang="en-US" altLang="en-US" sz="2000" dirty="0" smtClean="0"/>
              <a:t>Tutorial – Simple Payback and TCO Calculators</a:t>
            </a:r>
          </a:p>
        </p:txBody>
      </p:sp>
      <p:sp>
        <p:nvSpPr>
          <p:cNvPr id="35843" name="Rectangle 3"/>
          <p:cNvSpPr>
            <a:spLocks noGrp="1" noChangeArrowheads="1"/>
          </p:cNvSpPr>
          <p:nvPr>
            <p:ph type="body" idx="1"/>
          </p:nvPr>
        </p:nvSpPr>
        <p:spPr>
          <a:xfrm>
            <a:off x="346075" y="814388"/>
            <a:ext cx="7935913" cy="1547812"/>
          </a:xfrm>
        </p:spPr>
        <p:txBody>
          <a:bodyPr/>
          <a:lstStyle/>
          <a:p>
            <a:pPr eaLnBrk="1" hangingPunct="1"/>
            <a:r>
              <a:rPr lang="en-US" altLang="en-US" dirty="0" smtClean="0"/>
              <a:t>View results on “TCO Outputs” sheet</a:t>
            </a:r>
            <a:endParaRPr lang="en-US" dirty="0" smtClean="0"/>
          </a:p>
          <a:p>
            <a:pPr lvl="1" eaLnBrk="1" hangingPunct="1"/>
            <a:endParaRPr lang="en-US" altLang="en-US" dirty="0" smtClean="0"/>
          </a:p>
          <a:p>
            <a:pPr marL="914400" lvl="2" indent="0" eaLnBrk="1" hangingPunct="1">
              <a:buNone/>
            </a:pPr>
            <a:endParaRPr lang="en-US" altLang="en-US" dirty="0" smtClean="0"/>
          </a:p>
          <a:p>
            <a:pPr eaLnBrk="1" hangingPunct="1"/>
            <a:endParaRPr lang="en-US" altLang="en-US" dirty="0" smtClean="0"/>
          </a:p>
        </p:txBody>
      </p:sp>
      <p:sp>
        <p:nvSpPr>
          <p:cNvPr id="2" name="Slide Number Placeholder 1"/>
          <p:cNvSpPr>
            <a:spLocks noGrp="1"/>
          </p:cNvSpPr>
          <p:nvPr>
            <p:ph type="sldNum" sz="quarter" idx="13"/>
          </p:nvPr>
        </p:nvSpPr>
        <p:spPr/>
        <p:txBody>
          <a:bodyPr/>
          <a:lstStyle/>
          <a:p>
            <a:pPr>
              <a:defRPr/>
            </a:pPr>
            <a:fld id="{54931102-05C3-4DD6-801F-8C238612BCAB}" type="slidenum">
              <a:rPr lang="en-US" smtClean="0"/>
              <a:pPr>
                <a:defRPr/>
              </a:pPr>
              <a:t>25</a:t>
            </a:fld>
            <a:endParaRPr lang="en-US" dirty="0"/>
          </a:p>
        </p:txBody>
      </p:sp>
      <p:sp>
        <p:nvSpPr>
          <p:cNvPr id="7" name="Text Box 11"/>
          <p:cNvSpPr txBox="1">
            <a:spLocks noChangeArrowheads="1"/>
          </p:cNvSpPr>
          <p:nvPr/>
        </p:nvSpPr>
        <p:spPr bwMode="auto">
          <a:xfrm>
            <a:off x="1447800" y="6477000"/>
            <a:ext cx="6858000" cy="30777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dirty="0">
                <a:ea typeface="Arial Unicode MS" pitchFamily="34" charset="-128"/>
                <a:cs typeface="Arial Unicode MS" pitchFamily="34" charset="-128"/>
              </a:rPr>
              <a:t>Note: Several fuels </a:t>
            </a:r>
            <a:r>
              <a:rPr lang="en-US" altLang="en-US" sz="1400" dirty="0" smtClean="0">
                <a:ea typeface="Arial Unicode MS" pitchFamily="34" charset="-128"/>
                <a:cs typeface="Arial Unicode MS" pitchFamily="34" charset="-128"/>
              </a:rPr>
              <a:t>are </a:t>
            </a:r>
            <a:r>
              <a:rPr lang="en-US" altLang="en-US" sz="1400" dirty="0">
                <a:ea typeface="Arial Unicode MS" pitchFamily="34" charset="-128"/>
                <a:cs typeface="Arial Unicode MS" pitchFamily="34" charset="-128"/>
              </a:rPr>
              <a:t>not shown for clarity in this presentation</a:t>
            </a:r>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95400"/>
            <a:ext cx="8229600" cy="45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21" y="1295400"/>
            <a:ext cx="8229600" cy="45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221" y="1278953"/>
            <a:ext cx="8229600" cy="462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167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burnham\Desktop\electricity_nozzle_on.jpg"/>
          <p:cNvPicPr>
            <a:picLocks noChangeAspect="1" noChangeArrowheads="1"/>
          </p:cNvPicPr>
          <p:nvPr/>
        </p:nvPicPr>
        <p:blipFill rotWithShape="1">
          <a:blip r:embed="rId3">
            <a:extLst>
              <a:ext uri="{28A0092B-C50C-407E-A947-70E740481C1C}">
                <a14:useLocalDpi xmlns:a14="http://schemas.microsoft.com/office/drawing/2010/main" val="0"/>
              </a:ext>
            </a:extLst>
          </a:blip>
          <a:srcRect t="5010" b="2235"/>
          <a:stretch/>
        </p:blipFill>
        <p:spPr bwMode="auto">
          <a:xfrm>
            <a:off x="5486548" y="1588656"/>
            <a:ext cx="1140079" cy="23678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897" b="2320"/>
          <a:stretch/>
        </p:blipFill>
        <p:spPr bwMode="auto">
          <a:xfrm>
            <a:off x="6696498" y="1585608"/>
            <a:ext cx="1139739" cy="236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866" b="2350"/>
          <a:stretch/>
        </p:blipFill>
        <p:spPr bwMode="auto">
          <a:xfrm>
            <a:off x="7897226" y="1585608"/>
            <a:ext cx="1139739" cy="236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3"/>
          </p:nvPr>
        </p:nvSpPr>
        <p:spPr/>
        <p:txBody>
          <a:bodyPr/>
          <a:lstStyle/>
          <a:p>
            <a:pPr>
              <a:defRPr/>
            </a:pPr>
            <a:fld id="{293B1A58-0FC0-4B0A-B4BD-9BE938A642AD}" type="slidenum">
              <a:rPr lang="en-US" smtClean="0"/>
              <a:pPr>
                <a:defRPr/>
              </a:pPr>
              <a:t>3</a:t>
            </a:fld>
            <a:endParaRPr lang="en-US" dirty="0"/>
          </a:p>
        </p:txBody>
      </p:sp>
      <p:sp>
        <p:nvSpPr>
          <p:cNvPr id="7" name="Title 6"/>
          <p:cNvSpPr>
            <a:spLocks noGrp="1"/>
          </p:cNvSpPr>
          <p:nvPr>
            <p:ph type="title"/>
          </p:nvPr>
        </p:nvSpPr>
        <p:spPr/>
        <p:txBody>
          <a:bodyPr/>
          <a:lstStyle/>
          <a:p>
            <a:r>
              <a:rPr lang="en-US" dirty="0"/>
              <a:t>“AFLEET Tool” to Analyze </a:t>
            </a:r>
            <a:r>
              <a:rPr lang="en-US" dirty="0" smtClean="0"/>
              <a:t>AFV Costs </a:t>
            </a:r>
            <a:r>
              <a:rPr lang="en-US" dirty="0"/>
              <a:t>&amp; </a:t>
            </a:r>
            <a:r>
              <a:rPr lang="en-US" dirty="0" smtClean="0"/>
              <a:t>Benefits</a:t>
            </a:r>
            <a:endParaRPr lang="en-US" dirty="0"/>
          </a:p>
        </p:txBody>
      </p:sp>
      <p:sp>
        <p:nvSpPr>
          <p:cNvPr id="6" name="Content Placeholder 5"/>
          <p:cNvSpPr>
            <a:spLocks noGrp="1"/>
          </p:cNvSpPr>
          <p:nvPr>
            <p:ph idx="1"/>
          </p:nvPr>
        </p:nvSpPr>
        <p:spPr/>
        <p:txBody>
          <a:bodyPr/>
          <a:lstStyle/>
          <a:p>
            <a:r>
              <a:rPr lang="en-US" dirty="0"/>
              <a:t>Examines light-duty &amp; </a:t>
            </a:r>
            <a:r>
              <a:rPr lang="en-US" dirty="0" smtClean="0"/>
              <a:t>heavy-duty </a:t>
            </a:r>
            <a:r>
              <a:rPr lang="en-US" dirty="0"/>
              <a:t>vehicle:</a:t>
            </a:r>
          </a:p>
          <a:p>
            <a:pPr lvl="1"/>
            <a:r>
              <a:rPr lang="en-US" dirty="0"/>
              <a:t>Petroleum use</a:t>
            </a:r>
          </a:p>
          <a:p>
            <a:pPr lvl="1"/>
            <a:r>
              <a:rPr lang="en-US" dirty="0"/>
              <a:t>GHG emissions</a:t>
            </a:r>
          </a:p>
          <a:p>
            <a:pPr lvl="1"/>
            <a:r>
              <a:rPr lang="en-US" dirty="0"/>
              <a:t>Air pollutant emissions </a:t>
            </a:r>
          </a:p>
          <a:p>
            <a:pPr lvl="1"/>
            <a:r>
              <a:rPr lang="en-US" dirty="0"/>
              <a:t>Cost of </a:t>
            </a:r>
            <a:r>
              <a:rPr lang="en-US" dirty="0" smtClean="0"/>
              <a:t>ownership</a:t>
            </a:r>
            <a:endParaRPr lang="en-US" dirty="0"/>
          </a:p>
          <a:p>
            <a:pPr marL="457200" lvl="1" indent="0">
              <a:buNone/>
            </a:pPr>
            <a:endParaRPr lang="en-US" sz="1000" dirty="0"/>
          </a:p>
          <a:p>
            <a:r>
              <a:rPr lang="en-US" dirty="0"/>
              <a:t>Contains 16 fuel/vehicle technologies</a:t>
            </a:r>
          </a:p>
          <a:p>
            <a:pPr lvl="1"/>
            <a:r>
              <a:rPr lang="en-US" dirty="0" smtClean="0"/>
              <a:t>Conventional</a:t>
            </a:r>
          </a:p>
          <a:p>
            <a:pPr lvl="1"/>
            <a:r>
              <a:rPr lang="en-US" dirty="0" smtClean="0"/>
              <a:t>Hybrids</a:t>
            </a:r>
          </a:p>
          <a:p>
            <a:pPr lvl="1"/>
            <a:r>
              <a:rPr lang="en-US" dirty="0" smtClean="0"/>
              <a:t>Plug-in electrics</a:t>
            </a:r>
          </a:p>
          <a:p>
            <a:pPr lvl="1"/>
            <a:r>
              <a:rPr lang="en-US" dirty="0" smtClean="0"/>
              <a:t>Alternative </a:t>
            </a:r>
            <a:r>
              <a:rPr lang="en-US" dirty="0" smtClean="0"/>
              <a:t>fuels: CNG, LNG, LPG, H</a:t>
            </a:r>
            <a:r>
              <a:rPr lang="en-US" baseline="-25000" dirty="0" smtClean="0"/>
              <a:t>2</a:t>
            </a:r>
            <a:r>
              <a:rPr lang="en-US" dirty="0" smtClean="0"/>
              <a:t>, ethanol, biodiesel</a:t>
            </a:r>
          </a:p>
          <a:p>
            <a:pPr lvl="1"/>
            <a:endParaRPr lang="en-US" sz="1000" dirty="0" smtClean="0"/>
          </a:p>
          <a:p>
            <a:r>
              <a:rPr lang="en-US" dirty="0" smtClean="0"/>
              <a:t>Includes </a:t>
            </a:r>
            <a:r>
              <a:rPr lang="en-US" dirty="0"/>
              <a:t>7 Major Vehicle Types</a:t>
            </a:r>
          </a:p>
          <a:p>
            <a:pPr lvl="1"/>
            <a:r>
              <a:rPr lang="en-US" dirty="0"/>
              <a:t>Cost, MPG, &amp; VMT data on 23 vocations </a:t>
            </a:r>
          </a:p>
          <a:p>
            <a:pPr lvl="1"/>
            <a:endParaRPr lang="en-US" sz="1000" dirty="0"/>
          </a:p>
          <a:p>
            <a:r>
              <a:rPr lang="en-US" dirty="0"/>
              <a:t>AFLEET Tool 2016 &amp; its user manual available at: </a:t>
            </a:r>
            <a:r>
              <a:rPr lang="en-US" dirty="0">
                <a:hlinkClick r:id="rId6"/>
              </a:rPr>
              <a:t>http://</a:t>
            </a:r>
            <a:r>
              <a:rPr lang="en-US" dirty="0" smtClean="0">
                <a:hlinkClick r:id="rId6"/>
              </a:rPr>
              <a:t>greet.es.anl.gov/afleet</a:t>
            </a:r>
            <a:endParaRPr lang="en-US" dirty="0"/>
          </a:p>
          <a:p>
            <a:endParaRPr lang="en-US" dirty="0"/>
          </a:p>
        </p:txBody>
      </p:sp>
    </p:spTree>
    <p:extLst>
      <p:ext uri="{BB962C8B-B14F-4D97-AF65-F5344CB8AC3E}">
        <p14:creationId xmlns:p14="http://schemas.microsoft.com/office/powerpoint/2010/main" val="20340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AFLEET Tool’s Calculation Methods</a:t>
            </a:r>
            <a:endParaRPr lang="en-US" dirty="0"/>
          </a:p>
        </p:txBody>
      </p:sp>
      <p:sp>
        <p:nvSpPr>
          <p:cNvPr id="4" name="Slide Number Placeholder 3"/>
          <p:cNvSpPr>
            <a:spLocks noGrp="1"/>
          </p:cNvSpPr>
          <p:nvPr>
            <p:ph type="sldNum" sz="quarter" idx="13"/>
          </p:nvPr>
        </p:nvSpPr>
        <p:spPr/>
        <p:txBody>
          <a:bodyPr/>
          <a:lstStyle/>
          <a:p>
            <a:pPr>
              <a:defRPr/>
            </a:pPr>
            <a:fld id="{293B1A58-0FC0-4B0A-B4BD-9BE938A642AD}" type="slidenum">
              <a:rPr lang="en-US" smtClean="0"/>
              <a:pPr>
                <a:defRPr/>
              </a:pPr>
              <a:t>4</a:t>
            </a:fld>
            <a:endParaRPr lang="en-US" dirty="0"/>
          </a:p>
        </p:txBody>
      </p:sp>
      <p:pic>
        <p:nvPicPr>
          <p:cNvPr id="6" name="Picture 3" descr="C:\Users\aburnham\Desktop\GHG webinar 2016\carbon footprint 8253338213_beecff2da5_z.jpg"/>
          <p:cNvPicPr>
            <a:picLocks noChangeAspect="1" noChangeArrowheads="1"/>
          </p:cNvPicPr>
          <p:nvPr/>
        </p:nvPicPr>
        <p:blipFill rotWithShape="1">
          <a:blip r:embed="rId3">
            <a:extLst>
              <a:ext uri="{28A0092B-C50C-407E-A947-70E740481C1C}">
                <a14:useLocalDpi xmlns:a14="http://schemas.microsoft.com/office/drawing/2010/main" val="0"/>
              </a:ext>
            </a:extLst>
          </a:blip>
          <a:srcRect l="33311" r="33378"/>
          <a:stretch/>
        </p:blipFill>
        <p:spPr bwMode="auto">
          <a:xfrm>
            <a:off x="6629400" y="1673312"/>
            <a:ext cx="1979886" cy="39654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5572125" cy="4983163"/>
          </a:xfrm>
        </p:spPr>
        <p:txBody>
          <a:bodyPr/>
          <a:lstStyle/>
          <a:p>
            <a:r>
              <a:rPr lang="en-US" dirty="0"/>
              <a:t>Tool has 3 calculation methods &amp; which to use depends on your goals</a:t>
            </a:r>
          </a:p>
          <a:p>
            <a:pPr lvl="1"/>
            <a:endParaRPr lang="en-US" dirty="0"/>
          </a:p>
          <a:p>
            <a:r>
              <a:rPr lang="en-US" dirty="0"/>
              <a:t>Simple Payback Calculator</a:t>
            </a:r>
          </a:p>
          <a:p>
            <a:pPr lvl="1"/>
            <a:r>
              <a:rPr lang="en-US" dirty="0"/>
              <a:t>Annual emissions &amp; simple payback of purchasing </a:t>
            </a:r>
            <a:r>
              <a:rPr lang="en-US" u="sng" dirty="0"/>
              <a:t>new AFV vs. conventional counterpart</a:t>
            </a:r>
          </a:p>
          <a:p>
            <a:pPr lvl="1"/>
            <a:endParaRPr lang="en-US" dirty="0"/>
          </a:p>
          <a:p>
            <a:r>
              <a:rPr lang="en-US" dirty="0"/>
              <a:t>Total Cost of Ownership Calculator</a:t>
            </a:r>
          </a:p>
          <a:p>
            <a:pPr lvl="1"/>
            <a:r>
              <a:rPr lang="en-US" dirty="0"/>
              <a:t>Lifetime emissions &amp; NPV of costs over the years of planned ownership of a </a:t>
            </a:r>
            <a:r>
              <a:rPr lang="en-US" u="sng" dirty="0"/>
              <a:t>new vehicle</a:t>
            </a:r>
          </a:p>
          <a:p>
            <a:pPr lvl="1"/>
            <a:endParaRPr lang="en-US" dirty="0"/>
          </a:p>
          <a:p>
            <a:r>
              <a:rPr lang="en-US" dirty="0"/>
              <a:t>Fleet Energy and Emissions Footprint Calculator</a:t>
            </a:r>
          </a:p>
          <a:p>
            <a:pPr lvl="1"/>
            <a:r>
              <a:rPr lang="en-US" dirty="0"/>
              <a:t>Annual petroleum use, GHGs &amp; air pollutant emissions of </a:t>
            </a:r>
            <a:r>
              <a:rPr lang="en-US" u="sng" dirty="0"/>
              <a:t>existing &amp; new vehicles</a:t>
            </a:r>
          </a:p>
          <a:p>
            <a:endParaRPr lang="en-US" dirty="0"/>
          </a:p>
        </p:txBody>
      </p:sp>
    </p:spTree>
    <p:extLst>
      <p:ext uri="{BB962C8B-B14F-4D97-AF65-F5344CB8AC3E}">
        <p14:creationId xmlns:p14="http://schemas.microsoft.com/office/powerpoint/2010/main" val="1171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772025" y="1981203"/>
            <a:ext cx="4114800" cy="2451735"/>
          </a:xfrm>
          <a:prstGeom prst="rect">
            <a:avLst/>
          </a:prstGeom>
        </p:spPr>
      </p:pic>
      <p:pic>
        <p:nvPicPr>
          <p:cNvPr id="1033" name="Picture 9" descr="C:\Users\aburnham\Desktop\AFDC price report clean cit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905000"/>
            <a:ext cx="4265728" cy="3159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799" y="923925"/>
            <a:ext cx="7437176" cy="556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AFLEET Tool’s Major Data Sources</a:t>
            </a:r>
            <a:endParaRPr lang="en-US" dirty="0"/>
          </a:p>
        </p:txBody>
      </p:sp>
      <p:sp>
        <p:nvSpPr>
          <p:cNvPr id="6" name="Content Placeholder 5"/>
          <p:cNvSpPr>
            <a:spLocks noGrp="1"/>
          </p:cNvSpPr>
          <p:nvPr>
            <p:ph idx="1"/>
          </p:nvPr>
        </p:nvSpPr>
        <p:spPr>
          <a:xfrm>
            <a:off x="457200" y="1143000"/>
            <a:ext cx="3886200" cy="4983163"/>
          </a:xfrm>
        </p:spPr>
        <p:txBody>
          <a:bodyPr/>
          <a:lstStyle/>
          <a:p>
            <a:r>
              <a:rPr lang="en-US" dirty="0" smtClean="0"/>
              <a:t>Argonne’s GREET 2015 model</a:t>
            </a:r>
          </a:p>
          <a:p>
            <a:pPr lvl="1"/>
            <a:r>
              <a:rPr lang="en-US" dirty="0" smtClean="0"/>
              <a:t>WTW petroleum use &amp; GHG coefficients &amp; fuel economy data</a:t>
            </a:r>
          </a:p>
          <a:p>
            <a:pPr lvl="1"/>
            <a:endParaRPr lang="en-US" dirty="0" smtClean="0"/>
          </a:p>
          <a:p>
            <a:r>
              <a:rPr lang="en-US" dirty="0" smtClean="0"/>
              <a:t>Clean Cities Alternative Fuel Price Report</a:t>
            </a:r>
          </a:p>
          <a:p>
            <a:pPr lvl="1"/>
            <a:r>
              <a:rPr lang="en-US" dirty="0" smtClean="0"/>
              <a:t>Fuel pricing by state</a:t>
            </a:r>
          </a:p>
          <a:p>
            <a:endParaRPr lang="en-US" dirty="0" smtClean="0"/>
          </a:p>
          <a:p>
            <a:r>
              <a:rPr lang="en-US" dirty="0"/>
              <a:t>EPA’s </a:t>
            </a:r>
            <a:r>
              <a:rPr lang="en-US" dirty="0" smtClean="0"/>
              <a:t>MOVES 2014a model</a:t>
            </a:r>
            <a:endParaRPr lang="en-US" dirty="0"/>
          </a:p>
          <a:p>
            <a:pPr lvl="1"/>
            <a:r>
              <a:rPr lang="en-US" dirty="0" smtClean="0"/>
              <a:t>Vehicle operation air </a:t>
            </a:r>
            <a:r>
              <a:rPr lang="en-US" dirty="0"/>
              <a:t>pollutant emission factors by state</a:t>
            </a:r>
          </a:p>
          <a:p>
            <a:pPr lvl="1"/>
            <a:endParaRPr lang="en-US" dirty="0"/>
          </a:p>
        </p:txBody>
      </p:sp>
      <p:sp>
        <p:nvSpPr>
          <p:cNvPr id="3" name="Slide Number Placeholder 2"/>
          <p:cNvSpPr>
            <a:spLocks noGrp="1"/>
          </p:cNvSpPr>
          <p:nvPr>
            <p:ph type="sldNum" sz="quarter" idx="13"/>
          </p:nvPr>
        </p:nvSpPr>
        <p:spPr/>
        <p:txBody>
          <a:bodyPr/>
          <a:lstStyle/>
          <a:p>
            <a:pPr>
              <a:defRPr/>
            </a:pPr>
            <a:fld id="{293B1A58-0FC0-4B0A-B4BD-9BE938A642AD}" type="slidenum">
              <a:rPr lang="en-US" smtClean="0"/>
              <a:pPr>
                <a:defRPr/>
              </a:pPr>
              <a:t>5</a:t>
            </a:fld>
            <a:endParaRPr lang="en-US" dirty="0"/>
          </a:p>
        </p:txBody>
      </p:sp>
    </p:spTree>
    <p:extLst>
      <p:ext uri="{BB962C8B-B14F-4D97-AF65-F5344CB8AC3E}">
        <p14:creationId xmlns:p14="http://schemas.microsoft.com/office/powerpoint/2010/main" val="24239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AFLEET Vehicle Air Pollutant Emissions</a:t>
            </a:r>
            <a:endParaRPr lang="en-US" dirty="0"/>
          </a:p>
        </p:txBody>
      </p:sp>
      <p:sp>
        <p:nvSpPr>
          <p:cNvPr id="3" name="Slide Number Placeholder 2"/>
          <p:cNvSpPr>
            <a:spLocks noGrp="1"/>
          </p:cNvSpPr>
          <p:nvPr>
            <p:ph type="sldNum" sz="quarter" idx="13"/>
          </p:nvPr>
        </p:nvSpPr>
        <p:spPr/>
        <p:txBody>
          <a:bodyPr/>
          <a:lstStyle/>
          <a:p>
            <a:pPr>
              <a:defRPr/>
            </a:pPr>
            <a:fld id="{293B1A58-0FC0-4B0A-B4BD-9BE938A642AD}" type="slidenum">
              <a:rPr lang="en-US" smtClean="0"/>
              <a:pPr>
                <a:defRPr/>
              </a:pPr>
              <a:t>6</a:t>
            </a:fld>
            <a:endParaRPr lang="en-US" dirty="0"/>
          </a:p>
        </p:txBody>
      </p:sp>
      <p:sp>
        <p:nvSpPr>
          <p:cNvPr id="4" name="Content Placeholder 3"/>
          <p:cNvSpPr>
            <a:spLocks noGrp="1"/>
          </p:cNvSpPr>
          <p:nvPr>
            <p:ph idx="1"/>
          </p:nvPr>
        </p:nvSpPr>
        <p:spPr>
          <a:xfrm>
            <a:off x="457200" y="1143000"/>
            <a:ext cx="4495800" cy="4983163"/>
          </a:xfrm>
        </p:spPr>
        <p:txBody>
          <a:bodyPr/>
          <a:lstStyle/>
          <a:p>
            <a:r>
              <a:rPr lang="en-US" dirty="0"/>
              <a:t>Generate </a:t>
            </a:r>
            <a:r>
              <a:rPr lang="en-US" dirty="0" smtClean="0"/>
              <a:t>MOVES emission factors for gasoline &amp; diesel vehicles</a:t>
            </a:r>
          </a:p>
          <a:p>
            <a:pPr lvl="1"/>
            <a:r>
              <a:rPr lang="en-US" dirty="0" smtClean="0"/>
              <a:t>NO</a:t>
            </a:r>
            <a:r>
              <a:rPr lang="en-US" baseline="-25000" dirty="0" smtClean="0"/>
              <a:t>x</a:t>
            </a:r>
            <a:r>
              <a:rPr lang="en-US" dirty="0" smtClean="0"/>
              <a:t>, PM</a:t>
            </a:r>
            <a:r>
              <a:rPr lang="en-US" baseline="-25000" dirty="0" smtClean="0"/>
              <a:t>10</a:t>
            </a:r>
            <a:r>
              <a:rPr lang="en-US" dirty="0" smtClean="0"/>
              <a:t>, PM</a:t>
            </a:r>
            <a:r>
              <a:rPr lang="en-US" baseline="-25000" dirty="0" smtClean="0"/>
              <a:t>2.5</a:t>
            </a:r>
            <a:r>
              <a:rPr lang="en-US" dirty="0" smtClean="0"/>
              <a:t>, VOCs, CO</a:t>
            </a:r>
            <a:endParaRPr lang="en-US" dirty="0"/>
          </a:p>
          <a:p>
            <a:pPr lvl="1"/>
            <a:r>
              <a:rPr lang="en-US" dirty="0" smtClean="0"/>
              <a:t>LDV = passenger car &amp; truck; light </a:t>
            </a:r>
            <a:r>
              <a:rPr lang="en-US" dirty="0"/>
              <a:t>commercial truck</a:t>
            </a:r>
          </a:p>
          <a:p>
            <a:pPr lvl="1"/>
            <a:r>
              <a:rPr lang="en-US" dirty="0" smtClean="0"/>
              <a:t>HDV </a:t>
            </a:r>
            <a:r>
              <a:rPr lang="en-US" dirty="0"/>
              <a:t>= school &amp; transit bus; </a:t>
            </a:r>
            <a:r>
              <a:rPr lang="en-US" dirty="0" smtClean="0"/>
              <a:t>refuse; single </a:t>
            </a:r>
            <a:r>
              <a:rPr lang="en-US" dirty="0"/>
              <a:t>unit &amp; combination trucks </a:t>
            </a:r>
            <a:endParaRPr lang="en-US" dirty="0" smtClean="0"/>
          </a:p>
          <a:p>
            <a:pPr lvl="1"/>
            <a:endParaRPr lang="en-US" dirty="0" smtClean="0"/>
          </a:p>
          <a:p>
            <a:r>
              <a:rPr lang="en-US" dirty="0" smtClean="0"/>
              <a:t>Emissions for both old &amp; new vehicles in current year</a:t>
            </a:r>
          </a:p>
          <a:p>
            <a:pPr lvl="1"/>
            <a:r>
              <a:rPr lang="en-US" dirty="0" smtClean="0"/>
              <a:t>Can develop footprint &amp; examine benefit of removing old vehicles</a:t>
            </a:r>
          </a:p>
          <a:p>
            <a:pPr lvl="1"/>
            <a:endParaRPr lang="en-US" dirty="0" smtClean="0"/>
          </a:p>
          <a:p>
            <a:r>
              <a:rPr lang="en-US" dirty="0" smtClean="0"/>
              <a:t>Deterioration rates for new vehicles</a:t>
            </a:r>
          </a:p>
          <a:p>
            <a:pPr lvl="1"/>
            <a:r>
              <a:rPr lang="en-US" dirty="0" smtClean="0"/>
              <a:t>Can examine future emissions of new vehicles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988" y="1447800"/>
            <a:ext cx="4017387" cy="2924175"/>
          </a:xfrm>
          <a:prstGeom prst="rect">
            <a:avLst/>
          </a:prstGeom>
        </p:spPr>
      </p:pic>
    </p:spTree>
    <p:extLst>
      <p:ext uri="{BB962C8B-B14F-4D97-AF65-F5344CB8AC3E}">
        <p14:creationId xmlns:p14="http://schemas.microsoft.com/office/powerpoint/2010/main" val="115910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AFLEET Vehicle Air Pollutant Emissions</a:t>
            </a:r>
          </a:p>
        </p:txBody>
      </p:sp>
      <p:sp>
        <p:nvSpPr>
          <p:cNvPr id="3" name="Slide Number Placeholder 2"/>
          <p:cNvSpPr>
            <a:spLocks noGrp="1"/>
          </p:cNvSpPr>
          <p:nvPr>
            <p:ph type="sldNum" sz="quarter" idx="13"/>
          </p:nvPr>
        </p:nvSpPr>
        <p:spPr/>
        <p:txBody>
          <a:bodyPr/>
          <a:lstStyle/>
          <a:p>
            <a:pPr>
              <a:defRPr/>
            </a:pPr>
            <a:fld id="{293B1A58-0FC0-4B0A-B4BD-9BE938A642AD}" type="slidenum">
              <a:rPr lang="en-US" smtClean="0"/>
              <a:pPr>
                <a:defRPr/>
              </a:pPr>
              <a:t>7</a:t>
            </a:fld>
            <a:endParaRPr lang="en-US" dirty="0"/>
          </a:p>
        </p:txBody>
      </p:sp>
      <p:sp>
        <p:nvSpPr>
          <p:cNvPr id="4" name="Content Placeholder 3"/>
          <p:cNvSpPr>
            <a:spLocks noGrp="1"/>
          </p:cNvSpPr>
          <p:nvPr>
            <p:ph idx="1"/>
          </p:nvPr>
        </p:nvSpPr>
        <p:spPr>
          <a:xfrm>
            <a:off x="457200" y="1143000"/>
            <a:ext cx="4495800" cy="4983163"/>
          </a:xfrm>
        </p:spPr>
        <p:txBody>
          <a:bodyPr/>
          <a:lstStyle/>
          <a:p>
            <a:r>
              <a:rPr lang="en-US" dirty="0" smtClean="0"/>
              <a:t>Use relative AFV emission estimates from GREET</a:t>
            </a:r>
          </a:p>
          <a:p>
            <a:pPr lvl="1"/>
            <a:r>
              <a:rPr lang="en-US" dirty="0" smtClean="0"/>
              <a:t>Recently developed GREET HDV module examined in-use emissions </a:t>
            </a:r>
            <a:endParaRPr lang="en-US" dirty="0"/>
          </a:p>
          <a:p>
            <a:pPr lvl="1"/>
            <a:endParaRPr lang="en-US" dirty="0" smtClean="0"/>
          </a:p>
          <a:p>
            <a:r>
              <a:rPr lang="en-US" dirty="0" smtClean="0"/>
              <a:t>AFLEET multiplies MOVES emission factors and GREET AFV relative emission rates</a:t>
            </a:r>
          </a:p>
          <a:p>
            <a:pPr lvl="1"/>
            <a:r>
              <a:rPr lang="en-US" dirty="0" smtClean="0"/>
              <a:t>AFV compared to appropriate counterpart engine, e.g.</a:t>
            </a:r>
          </a:p>
          <a:p>
            <a:pPr lvl="2"/>
            <a:r>
              <a:rPr lang="en-US" dirty="0" smtClean="0"/>
              <a:t>Propane compared w/ gasoline</a:t>
            </a:r>
          </a:p>
          <a:p>
            <a:pPr lvl="2"/>
            <a:r>
              <a:rPr lang="en-US" dirty="0" smtClean="0"/>
              <a:t>Biodiesel compared w/ diesel</a:t>
            </a:r>
          </a:p>
          <a:p>
            <a:pPr lvl="2"/>
            <a:endParaRPr lang="en-US" dirty="0" smtClean="0"/>
          </a:p>
          <a:p>
            <a:r>
              <a:rPr lang="en-US" dirty="0" smtClean="0"/>
              <a:t>AFLEET does not include upstream or electricity generation emissions</a:t>
            </a:r>
          </a:p>
        </p:txBody>
      </p:sp>
      <p:pic>
        <p:nvPicPr>
          <p:cNvPr id="6" name="Picture 7" descr="C:\Users\aburnham\Desktop\GHG webinar 2016\GREET logo-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2062348"/>
            <a:ext cx="4241270" cy="14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17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AFLEET Tool 2017 planned Updates</a:t>
            </a:r>
            <a:endParaRPr lang="en-US" dirty="0"/>
          </a:p>
        </p:txBody>
      </p:sp>
      <p:sp>
        <p:nvSpPr>
          <p:cNvPr id="4" name="Slide Number Placeholder 3"/>
          <p:cNvSpPr>
            <a:spLocks noGrp="1"/>
          </p:cNvSpPr>
          <p:nvPr>
            <p:ph type="sldNum" sz="quarter" idx="13"/>
          </p:nvPr>
        </p:nvSpPr>
        <p:spPr/>
        <p:txBody>
          <a:bodyPr/>
          <a:lstStyle/>
          <a:p>
            <a:pPr>
              <a:defRPr/>
            </a:pPr>
            <a:fld id="{293B1A58-0FC0-4B0A-B4BD-9BE938A642AD}" type="slidenum">
              <a:rPr lang="en-US" smtClean="0"/>
              <a:pPr>
                <a:defRPr/>
              </a:pPr>
              <a:t>8</a:t>
            </a:fld>
            <a:endParaRPr lang="en-US" dirty="0"/>
          </a:p>
        </p:txBody>
      </p:sp>
      <p:sp>
        <p:nvSpPr>
          <p:cNvPr id="5" name="Content Placeholder 4"/>
          <p:cNvSpPr>
            <a:spLocks noGrp="1"/>
          </p:cNvSpPr>
          <p:nvPr>
            <p:ph idx="1"/>
          </p:nvPr>
        </p:nvSpPr>
        <p:spPr>
          <a:xfrm>
            <a:off x="457200" y="1143000"/>
            <a:ext cx="4229100" cy="4983163"/>
          </a:xfrm>
        </p:spPr>
        <p:txBody>
          <a:bodyPr/>
          <a:lstStyle/>
          <a:p>
            <a:r>
              <a:rPr lang="en-US" dirty="0" smtClean="0"/>
              <a:t>Option to examine HDVs with low-NOx engines</a:t>
            </a:r>
            <a:endParaRPr lang="en-US" dirty="0"/>
          </a:p>
          <a:p>
            <a:endParaRPr lang="en-US" dirty="0" smtClean="0"/>
          </a:p>
          <a:p>
            <a:r>
              <a:rPr lang="en-US" dirty="0" smtClean="0"/>
              <a:t>Idling emissions and idle reduction technologies</a:t>
            </a:r>
          </a:p>
          <a:p>
            <a:endParaRPr lang="en-US" dirty="0"/>
          </a:p>
          <a:p>
            <a:r>
              <a:rPr lang="en-US" dirty="0" smtClean="0"/>
              <a:t>Upstream &amp; vehicle production emissions</a:t>
            </a:r>
          </a:p>
          <a:p>
            <a:endParaRPr lang="en-US" dirty="0" smtClean="0"/>
          </a:p>
          <a:p>
            <a:r>
              <a:rPr lang="en-US" dirty="0" smtClean="0"/>
              <a:t>Renewable diesel</a:t>
            </a:r>
          </a:p>
          <a:p>
            <a:endParaRPr lang="en-US" dirty="0"/>
          </a:p>
          <a:p>
            <a:r>
              <a:rPr lang="en-US" dirty="0" smtClean="0"/>
              <a:t>Online user interface</a:t>
            </a:r>
            <a:endParaRPr lang="en-US" dirty="0"/>
          </a:p>
          <a:p>
            <a:endParaRPr lang="en-US" dirty="0"/>
          </a:p>
          <a:p>
            <a:endParaRPr lang="en-US" dirty="0"/>
          </a:p>
        </p:txBody>
      </p:sp>
      <p:pic>
        <p:nvPicPr>
          <p:cNvPr id="8" name="Picture 7" descr="C:\Users\aburnham\Desktop\AFLEET Tool\AFLEET Tool versions\AFLEE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25" b="15146"/>
          <a:stretch/>
        </p:blipFill>
        <p:spPr bwMode="auto">
          <a:xfrm>
            <a:off x="4800599" y="1567048"/>
            <a:ext cx="4319017" cy="272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AFLEET Summary</a:t>
            </a:r>
            <a:endParaRPr lang="en-US" dirty="0"/>
          </a:p>
        </p:txBody>
      </p:sp>
      <p:sp>
        <p:nvSpPr>
          <p:cNvPr id="5" name="Slide Number Placeholder 4"/>
          <p:cNvSpPr>
            <a:spLocks noGrp="1"/>
          </p:cNvSpPr>
          <p:nvPr>
            <p:ph type="sldNum" sz="quarter" idx="13"/>
          </p:nvPr>
        </p:nvSpPr>
        <p:spPr/>
        <p:txBody>
          <a:bodyPr/>
          <a:lstStyle/>
          <a:p>
            <a:pPr>
              <a:defRPr/>
            </a:pPr>
            <a:fld id="{293B1A58-0FC0-4B0A-B4BD-9BE938A642AD}" type="slidenum">
              <a:rPr lang="en-US" smtClean="0"/>
              <a:pPr>
                <a:defRPr/>
              </a:pPr>
              <a:t>9</a:t>
            </a:fld>
            <a:endParaRPr lang="en-US" dirty="0"/>
          </a:p>
        </p:txBody>
      </p:sp>
      <p:sp>
        <p:nvSpPr>
          <p:cNvPr id="4" name="Content Placeholder 3"/>
          <p:cNvSpPr>
            <a:spLocks noGrp="1"/>
          </p:cNvSpPr>
          <p:nvPr>
            <p:ph idx="1"/>
          </p:nvPr>
        </p:nvSpPr>
        <p:spPr/>
        <p:txBody>
          <a:bodyPr/>
          <a:lstStyle/>
          <a:p>
            <a:r>
              <a:rPr lang="en-US" dirty="0"/>
              <a:t>Argonne developed AFLEET for </a:t>
            </a:r>
            <a:r>
              <a:rPr lang="en-US" dirty="0" smtClean="0"/>
              <a:t>DOE </a:t>
            </a:r>
            <a:r>
              <a:rPr lang="en-US" dirty="0"/>
              <a:t>Clean Cities </a:t>
            </a:r>
            <a:r>
              <a:rPr lang="en-US" dirty="0" smtClean="0"/>
              <a:t>to assist stakeholders &amp; </a:t>
            </a:r>
            <a:r>
              <a:rPr lang="en-US" dirty="0"/>
              <a:t>fleet operators nationwide</a:t>
            </a:r>
          </a:p>
          <a:p>
            <a:endParaRPr lang="en-US" dirty="0"/>
          </a:p>
          <a:p>
            <a:r>
              <a:rPr lang="en-US" dirty="0"/>
              <a:t>AFLEET can help estimate the </a:t>
            </a:r>
            <a:r>
              <a:rPr lang="en-US" dirty="0" smtClean="0"/>
              <a:t>economic </a:t>
            </a:r>
            <a:r>
              <a:rPr lang="en-US" dirty="0"/>
              <a:t>and environmental costs and benefits of AFVs</a:t>
            </a:r>
          </a:p>
          <a:p>
            <a:pPr lvl="1"/>
            <a:r>
              <a:rPr lang="en-US" dirty="0"/>
              <a:t>Inform new vehicle purchases</a:t>
            </a:r>
          </a:p>
          <a:p>
            <a:pPr lvl="1"/>
            <a:r>
              <a:rPr lang="en-US" dirty="0"/>
              <a:t>Examine energy and emissions footprint of existing </a:t>
            </a:r>
            <a:r>
              <a:rPr lang="en-US" dirty="0" smtClean="0"/>
              <a:t>vehicles</a:t>
            </a:r>
          </a:p>
          <a:p>
            <a:pPr lvl="1"/>
            <a:endParaRPr lang="en-US" dirty="0"/>
          </a:p>
          <a:p>
            <a:r>
              <a:rPr lang="en-US" dirty="0"/>
              <a:t>Default data provided for key inputs</a:t>
            </a:r>
          </a:p>
          <a:p>
            <a:pPr lvl="1"/>
            <a:r>
              <a:rPr lang="en-US" dirty="0"/>
              <a:t>Using your own data makes your analysis more meaningful</a:t>
            </a:r>
          </a:p>
          <a:p>
            <a:pPr lvl="1"/>
            <a:endParaRPr lang="en-US" dirty="0"/>
          </a:p>
          <a:p>
            <a:r>
              <a:rPr lang="en-US" dirty="0" smtClean="0"/>
              <a:t>AFV in-use air pollutant emissions based on EPA’s MOVES and Argonne’s GREET models</a:t>
            </a:r>
            <a:endParaRPr lang="en-US" dirty="0"/>
          </a:p>
        </p:txBody>
      </p:sp>
    </p:spTree>
    <p:extLst>
      <p:ext uri="{BB962C8B-B14F-4D97-AF65-F5344CB8AC3E}">
        <p14:creationId xmlns:p14="http://schemas.microsoft.com/office/powerpoint/2010/main" val="24555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presentation_4x3">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presentation_4x3</Template>
  <TotalTime>1494</TotalTime>
  <Words>2191</Words>
  <Application>Microsoft Office PowerPoint</Application>
  <PresentationFormat>On-screen Show (4:3)</PresentationFormat>
  <Paragraphs>267</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Unicode MS</vt:lpstr>
      <vt:lpstr>Calibri</vt:lpstr>
      <vt:lpstr>Wingdings</vt:lpstr>
      <vt:lpstr>presentation_4x3</vt:lpstr>
      <vt:lpstr>AFLEET Tool to Examine Emissions and costs of alternative fuel vehicles</vt:lpstr>
      <vt:lpstr>Argonne has Supported DOE’s Clean Cities with Tool Development for 15+ Years</vt:lpstr>
      <vt:lpstr>“AFLEET Tool” to Analyze AFV Costs &amp; Benefits</vt:lpstr>
      <vt:lpstr>AFLEET Tool’s Calculation Methods</vt:lpstr>
      <vt:lpstr>AFLEET Tool’s Major Data Sources</vt:lpstr>
      <vt:lpstr>AFLEET Vehicle Air Pollutant Emissions</vt:lpstr>
      <vt:lpstr>AFLEET Vehicle Air Pollutant Emissions</vt:lpstr>
      <vt:lpstr> AFLEET Tool 2017 planned Updates</vt:lpstr>
      <vt:lpstr>AFLEET Summary</vt:lpstr>
      <vt:lpstr>Thank you!!!</vt:lpstr>
      <vt:lpstr>PowerPoint Presentation</vt:lpstr>
      <vt:lpstr>AFLEET Tutorial – Demo #1</vt:lpstr>
      <vt:lpstr>AFLEET Tutorial – Fleet Energy &amp; Emissions Footprint Calculator</vt:lpstr>
      <vt:lpstr>AFLEET Tutorial – Fleet Energy &amp; Emissions Footprint Calculator</vt:lpstr>
      <vt:lpstr>AFLEET Tutorial – Fleet Energy &amp; Emissions Footprint Calculator</vt:lpstr>
      <vt:lpstr>AFLEET Tutorial – Demo #2</vt:lpstr>
      <vt:lpstr>AFLEET Tutorial – Simple Payback and TCO Calculators</vt:lpstr>
      <vt:lpstr>AFLEET Tutorial – Simple Payback and TCO Calculators</vt:lpstr>
      <vt:lpstr>AFLEET Tutorial – Simple Payback and TCO Calculators</vt:lpstr>
      <vt:lpstr>AFLEET Tutorial – Simple Payback and TCO Calculators</vt:lpstr>
      <vt:lpstr>AFLEET Tutorial – Simple Payback and TCO Calculators</vt:lpstr>
      <vt:lpstr>AFLEET Tutorial – Simple Payback and TCO Calculators</vt:lpstr>
      <vt:lpstr>AFLEET Tutorial – Simple Payback and TCO Calculators</vt:lpstr>
      <vt:lpstr>AFLEET Tutorial – Simple Payback and TCO Calculators</vt:lpstr>
      <vt:lpstr>AFLEET Tutorial – Simple Payback and TCO Calculators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Burnham, Andrew J.</dc:creator>
  <cp:lastModifiedBy>Burnham, Andrew J.</cp:lastModifiedBy>
  <cp:revision>33</cp:revision>
  <cp:lastPrinted>2015-09-08T15:35:42Z</cp:lastPrinted>
  <dcterms:created xsi:type="dcterms:W3CDTF">2017-03-22T23:37:06Z</dcterms:created>
  <dcterms:modified xsi:type="dcterms:W3CDTF">2017-03-28T21:04:39Z</dcterms:modified>
</cp:coreProperties>
</file>